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 id="214748370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Work Sans Medium"/>
      <p:regular r:id="rId56"/>
      <p:bold r:id="rId57"/>
      <p:italic r:id="rId58"/>
      <p:boldItalic r:id="rId59"/>
    </p:embeddedFont>
    <p:embeddedFont>
      <p:font typeface="Work Sans"/>
      <p:regular r:id="rId60"/>
      <p:bold r:id="rId61"/>
      <p:italic r:id="rId62"/>
      <p:boldItalic r:id="rId63"/>
    </p:embeddedFont>
    <p:embeddedFont>
      <p:font typeface="Work Sans SemiBold"/>
      <p:regular r:id="rId64"/>
      <p:bold r:id="rId65"/>
      <p:italic r:id="rId66"/>
      <p:boldItalic r:id="rId67"/>
    </p:embeddedFont>
    <p:embeddedFont>
      <p:font typeface="Inter Medium"/>
      <p:regular r:id="rId68"/>
      <p:bold r:id="rId69"/>
    </p:embeddedFont>
    <p:embeddedFont>
      <p:font typeface="Anybody Black"/>
      <p:bold r:id="rId70"/>
      <p:boldItalic r:id="rId71"/>
    </p:embeddedFont>
    <p:embeddedFont>
      <p:font typeface="Anybody"/>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nybody-bold.fntdata"/><Relationship Id="rId72" Type="http://schemas.openxmlformats.org/officeDocument/2006/relationships/font" Target="fonts/Anybody-regular.fntdata"/><Relationship Id="rId31" Type="http://schemas.openxmlformats.org/officeDocument/2006/relationships/slide" Target="slides/slide25.xml"/><Relationship Id="rId75" Type="http://schemas.openxmlformats.org/officeDocument/2006/relationships/font" Target="fonts/Anybody-boldItalic.fntdata"/><Relationship Id="rId30" Type="http://schemas.openxmlformats.org/officeDocument/2006/relationships/slide" Target="slides/slide24.xml"/><Relationship Id="rId74" Type="http://schemas.openxmlformats.org/officeDocument/2006/relationships/font" Target="fonts/Anybody-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AnybodyBlack-boldItalic.fntdata"/><Relationship Id="rId70" Type="http://schemas.openxmlformats.org/officeDocument/2006/relationships/font" Target="fonts/AnybodyBlack-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WorkSans-italic.fntdata"/><Relationship Id="rId61" Type="http://schemas.openxmlformats.org/officeDocument/2006/relationships/font" Target="fonts/WorkSans-bold.fntdata"/><Relationship Id="rId20" Type="http://schemas.openxmlformats.org/officeDocument/2006/relationships/slide" Target="slides/slide14.xml"/><Relationship Id="rId64" Type="http://schemas.openxmlformats.org/officeDocument/2006/relationships/font" Target="fonts/WorkSansSemiBold-regular.fntdata"/><Relationship Id="rId63" Type="http://schemas.openxmlformats.org/officeDocument/2006/relationships/font" Target="fonts/WorkSans-boldItalic.fntdata"/><Relationship Id="rId22" Type="http://schemas.openxmlformats.org/officeDocument/2006/relationships/slide" Target="slides/slide16.xml"/><Relationship Id="rId66" Type="http://schemas.openxmlformats.org/officeDocument/2006/relationships/font" Target="fonts/WorkSansSemiBold-italic.fntdata"/><Relationship Id="rId21" Type="http://schemas.openxmlformats.org/officeDocument/2006/relationships/slide" Target="slides/slide15.xml"/><Relationship Id="rId65" Type="http://schemas.openxmlformats.org/officeDocument/2006/relationships/font" Target="fonts/WorkSansSemiBold-bold.fntdata"/><Relationship Id="rId24" Type="http://schemas.openxmlformats.org/officeDocument/2006/relationships/slide" Target="slides/slide18.xml"/><Relationship Id="rId68" Type="http://schemas.openxmlformats.org/officeDocument/2006/relationships/font" Target="fonts/InterMedium-regular.fntdata"/><Relationship Id="rId23" Type="http://schemas.openxmlformats.org/officeDocument/2006/relationships/slide" Target="slides/slide17.xml"/><Relationship Id="rId67" Type="http://schemas.openxmlformats.org/officeDocument/2006/relationships/font" Target="fonts/WorkSansSemiBold-boldItalic.fntdata"/><Relationship Id="rId60" Type="http://schemas.openxmlformats.org/officeDocument/2006/relationships/font" Target="fonts/WorkSans-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Inter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WorkSansMedium-bold.fntdata"/><Relationship Id="rId12" Type="http://schemas.openxmlformats.org/officeDocument/2006/relationships/slide" Target="slides/slide6.xml"/><Relationship Id="rId56" Type="http://schemas.openxmlformats.org/officeDocument/2006/relationships/font" Target="fonts/WorkSansMedium-regular.fntdata"/><Relationship Id="rId15" Type="http://schemas.openxmlformats.org/officeDocument/2006/relationships/slide" Target="slides/slide9.xml"/><Relationship Id="rId59" Type="http://schemas.openxmlformats.org/officeDocument/2006/relationships/font" Target="fonts/WorkSansMedium-boldItalic.fntdata"/><Relationship Id="rId14" Type="http://schemas.openxmlformats.org/officeDocument/2006/relationships/slide" Target="slides/slide8.xml"/><Relationship Id="rId58" Type="http://schemas.openxmlformats.org/officeDocument/2006/relationships/font" Target="fonts/WorkSans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136332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136332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bcbfa1a8a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bcbfa1a8a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387a080b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387a080b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387a080b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387a080b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387a080b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387a080b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387a080b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5387a080b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387a080b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387a080b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387a080b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387a080b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387a080b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5387a080b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387a080b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387a080b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e3be76741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e3be76741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136332c5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4136332c5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387a080b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5387a080b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387a080b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5387a080b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5387a080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5387a080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Obligatoria.</a:t>
            </a:r>
            <a:endParaRPr b="1"/>
          </a:p>
          <a:p>
            <a:pPr indent="0" lvl="0" marL="0" rtl="0" algn="l">
              <a:spcBef>
                <a:spcPts val="0"/>
              </a:spcBef>
              <a:spcAft>
                <a:spcPts val="0"/>
              </a:spcAft>
              <a:buClr>
                <a:schemeClr val="dk1"/>
              </a:buClr>
              <a:buSzPts val="1100"/>
              <a:buFont typeface="Arial"/>
              <a:buNone/>
            </a:pPr>
            <a:r>
              <a:rPr lang="en"/>
              <a:t>Usar para los temas más importantes de la clase, donde se introducen conceptos que se ven en varios slides. No hay que usarla para todos los temas.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387a080b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5387a080b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387a080b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5387a080b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529daf82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529daf82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52b5210a1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52b5210a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1c49cda0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51c49cda0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2b5210a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52b5210a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1c49cda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51c49cda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bcbfa1a8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4bcbfa1a8a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5221f9abb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5221f9abb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221f9abb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5221f9abb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51c49cda0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51c49cda0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12aa617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512aa617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529daf820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529daf820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52b5210a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52b5210a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52b5210a1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52b5210a1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5387a080b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5387a080b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387a080b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5387a080b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5387a080b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5387a080b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d6548f873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1d6548f873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5387a080b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5387a080b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387a080b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387a080b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5387a080b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5387a080b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387a080b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5387a080b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5387a080b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5387a080b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01111ff978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201111ff978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4136332c5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136332c5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1920 x 1080</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4136332c5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4136332c5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d155fbd7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d155fbd7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highlight>
                  <a:schemeClr val="lt1"/>
                </a:highlight>
              </a:rPr>
              <a:t>Tu feedback es muy importante.</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Es importante recordar que al final de cada Homework o Guia de clase, tendrás acceso a un formulario para reportar mejoras (o errores) de los recursos educativos que vas usando y de esta forma podremos accionar y mejorar la experiencia de ustedes y los que vendrán. </a:t>
            </a:r>
            <a:endParaRPr>
              <a:solidFill>
                <a:schemeClr val="dk1"/>
              </a:solidFill>
              <a:highlight>
                <a:schemeClr val="lt1"/>
              </a:highlight>
            </a:endParaRPr>
          </a:p>
          <a:p>
            <a:pPr indent="0" lvl="0" marL="0" rtl="0" algn="l">
              <a:lnSpc>
                <a:spcPct val="100000"/>
              </a:lnSpc>
              <a:spcBef>
                <a:spcPts val="0"/>
              </a:spcBef>
              <a:spcAft>
                <a:spcPts val="0"/>
              </a:spcAft>
              <a:buNone/>
            </a:pPr>
            <a:r>
              <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(Recomendamos que el instructor pueda abrir el formulario)</a:t>
            </a:r>
            <a:endParaRPr>
              <a:solidFill>
                <a:schemeClr val="dk1"/>
              </a:solidFill>
              <a:highlight>
                <a:schemeClr val="lt1"/>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d6548f87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1d6548f8739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f70f42f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f70f42f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Obligatoria.</a:t>
            </a:r>
            <a:endParaRPr b="1"/>
          </a:p>
          <a:p>
            <a:pPr indent="0" lvl="0" marL="0" rtl="0" algn="l">
              <a:spcBef>
                <a:spcPts val="0"/>
              </a:spcBef>
              <a:spcAft>
                <a:spcPts val="0"/>
              </a:spcAft>
              <a:buClr>
                <a:schemeClr val="dk1"/>
              </a:buClr>
              <a:buSzPts val="1100"/>
              <a:buFont typeface="Arial"/>
              <a:buNone/>
            </a:pPr>
            <a:r>
              <a:rPr lang="en"/>
              <a:t>Usar para los temas más importantes de la clase, donde se introducen conceptos que se ven en varios slides. No hay que usarla para todos los temas.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5387a080b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5387a080b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387a080b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5387a080b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387a080b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387a080b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387a080b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5387a080b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3" name="Shape 53"/>
        <p:cNvGrpSpPr/>
        <p:nvPr/>
      </p:nvGrpSpPr>
      <p:grpSpPr>
        <a:xfrm>
          <a:off x="0" y="0"/>
          <a:ext cx="0" cy="0"/>
          <a:chOff x="0" y="0"/>
          <a:chExt cx="0" cy="0"/>
        </a:xfrm>
      </p:grpSpPr>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56" name="Shape 56"/>
        <p:cNvGrpSpPr/>
        <p:nvPr/>
      </p:nvGrpSpPr>
      <p:grpSpPr>
        <a:xfrm>
          <a:off x="0" y="0"/>
          <a:ext cx="0" cy="0"/>
          <a:chOff x="0" y="0"/>
          <a:chExt cx="0" cy="0"/>
        </a:xfrm>
      </p:grpSpPr>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59" name="Shape 59"/>
        <p:cNvGrpSpPr/>
        <p:nvPr/>
      </p:nvGrpSpPr>
      <p:grpSpPr>
        <a:xfrm>
          <a:off x="0" y="0"/>
          <a:ext cx="0" cy="0"/>
          <a:chOff x="0" y="0"/>
          <a:chExt cx="0" cy="0"/>
        </a:xfrm>
      </p:grpSpPr>
      <p:sp>
        <p:nvSpPr>
          <p:cNvPr id="60" name="Google Shape;6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62" name="Shape 62"/>
        <p:cNvGrpSpPr/>
        <p:nvPr/>
      </p:nvGrpSpPr>
      <p:grpSpPr>
        <a:xfrm>
          <a:off x="0" y="0"/>
          <a:ext cx="0" cy="0"/>
          <a:chOff x="0" y="0"/>
          <a:chExt cx="0" cy="0"/>
        </a:xfrm>
      </p:grpSpPr>
      <p:sp>
        <p:nvSpPr>
          <p:cNvPr id="63" name="Google Shape;6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65" name="Shape 65"/>
        <p:cNvGrpSpPr/>
        <p:nvPr/>
      </p:nvGrpSpPr>
      <p:grpSpPr>
        <a:xfrm>
          <a:off x="0" y="0"/>
          <a:ext cx="0" cy="0"/>
          <a:chOff x="0" y="0"/>
          <a:chExt cx="0" cy="0"/>
        </a:xfrm>
      </p:grpSpPr>
      <p:sp>
        <p:nvSpPr>
          <p:cNvPr id="66" name="Google Shape;6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18"/>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68" name="Shape 68"/>
        <p:cNvGrpSpPr/>
        <p:nvPr/>
      </p:nvGrpSpPr>
      <p:grpSpPr>
        <a:xfrm>
          <a:off x="0" y="0"/>
          <a:ext cx="0" cy="0"/>
          <a:chOff x="0" y="0"/>
          <a:chExt cx="0" cy="0"/>
        </a:xfrm>
      </p:grpSpPr>
      <p:sp>
        <p:nvSpPr>
          <p:cNvPr id="69" name="Google Shape;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71" name="Shape 71"/>
        <p:cNvGrpSpPr/>
        <p:nvPr/>
      </p:nvGrpSpPr>
      <p:grpSpPr>
        <a:xfrm>
          <a:off x="0" y="0"/>
          <a:ext cx="0" cy="0"/>
          <a:chOff x="0" y="0"/>
          <a:chExt cx="0" cy="0"/>
        </a:xfrm>
      </p:grpSpPr>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2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74" name="Shape 74"/>
        <p:cNvGrpSpPr/>
        <p:nvPr/>
      </p:nvGrpSpPr>
      <p:grpSpPr>
        <a:xfrm>
          <a:off x="0" y="0"/>
          <a:ext cx="0" cy="0"/>
          <a:chOff x="0" y="0"/>
          <a:chExt cx="0" cy="0"/>
        </a:xfrm>
      </p:grpSpPr>
      <p:sp>
        <p:nvSpPr>
          <p:cNvPr id="75" name="Google Shape;7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2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1">
  <p:cSld name="SECTION_HEADER_2">
    <p:bg>
      <p:bgPr>
        <a:solidFill>
          <a:schemeClr val="dk1"/>
        </a:solidFill>
      </p:bgPr>
    </p:bg>
    <p:spTree>
      <p:nvGrpSpPr>
        <p:cNvPr id="77" name="Shape 77"/>
        <p:cNvGrpSpPr/>
        <p:nvPr/>
      </p:nvGrpSpPr>
      <p:grpSpPr>
        <a:xfrm>
          <a:off x="0" y="0"/>
          <a:ext cx="0" cy="0"/>
          <a:chOff x="0" y="0"/>
          <a:chExt cx="0" cy="0"/>
        </a:xfrm>
      </p:grpSpPr>
      <p:sp>
        <p:nvSpPr>
          <p:cNvPr id="78" name="Google Shape;7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2"/>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80" name="Shape 80"/>
        <p:cNvGrpSpPr/>
        <p:nvPr/>
      </p:nvGrpSpPr>
      <p:grpSpPr>
        <a:xfrm>
          <a:off x="0" y="0"/>
          <a:ext cx="0" cy="0"/>
          <a:chOff x="0" y="0"/>
          <a:chExt cx="0" cy="0"/>
        </a:xfrm>
      </p:grpSpPr>
      <p:sp>
        <p:nvSpPr>
          <p:cNvPr id="81" name="Google Shape;8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2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83" name="Shape 83"/>
        <p:cNvGrpSpPr/>
        <p:nvPr/>
      </p:nvGrpSpPr>
      <p:grpSpPr>
        <a:xfrm>
          <a:off x="0" y="0"/>
          <a:ext cx="0" cy="0"/>
          <a:chOff x="0" y="0"/>
          <a:chExt cx="0" cy="0"/>
        </a:xfrm>
      </p:grpSpPr>
      <p:sp>
        <p:nvSpPr>
          <p:cNvPr id="84" name="Google Shape;8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2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1">
  <p:cSld name="TITLE_AND_BODY_11">
    <p:spTree>
      <p:nvGrpSpPr>
        <p:cNvPr id="86" name="Shape 86"/>
        <p:cNvGrpSpPr/>
        <p:nvPr/>
      </p:nvGrpSpPr>
      <p:grpSpPr>
        <a:xfrm>
          <a:off x="0" y="0"/>
          <a:ext cx="0" cy="0"/>
          <a:chOff x="0" y="0"/>
          <a:chExt cx="0" cy="0"/>
        </a:xfrm>
      </p:grpSpPr>
      <p:sp>
        <p:nvSpPr>
          <p:cNvPr id="87" name="Google Shape;8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2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2">
  <p:cSld name="SECTION_HEADER_3">
    <p:bg>
      <p:bgPr>
        <a:solidFill>
          <a:schemeClr val="dk1"/>
        </a:solidFill>
      </p:bgPr>
    </p:bg>
    <p:spTree>
      <p:nvGrpSpPr>
        <p:cNvPr id="89" name="Shape 89"/>
        <p:cNvGrpSpPr/>
        <p:nvPr/>
      </p:nvGrpSpPr>
      <p:grpSpPr>
        <a:xfrm>
          <a:off x="0" y="0"/>
          <a:ext cx="0" cy="0"/>
          <a:chOff x="0" y="0"/>
          <a:chExt cx="0" cy="0"/>
        </a:xfrm>
      </p:grpSpPr>
      <p:sp>
        <p:nvSpPr>
          <p:cNvPr id="90" name="Google Shape;9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6"/>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2">
  <p:cSld name="TITLE_AND_BODY_12">
    <p:spTree>
      <p:nvGrpSpPr>
        <p:cNvPr id="92" name="Shape 92"/>
        <p:cNvGrpSpPr/>
        <p:nvPr/>
      </p:nvGrpSpPr>
      <p:grpSpPr>
        <a:xfrm>
          <a:off x="0" y="0"/>
          <a:ext cx="0" cy="0"/>
          <a:chOff x="0" y="0"/>
          <a:chExt cx="0" cy="0"/>
        </a:xfrm>
      </p:grpSpPr>
      <p:sp>
        <p:nvSpPr>
          <p:cNvPr id="93" name="Google Shape;9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95" name="Shape 95"/>
        <p:cNvGrpSpPr/>
        <p:nvPr/>
      </p:nvGrpSpPr>
      <p:grpSpPr>
        <a:xfrm>
          <a:off x="0" y="0"/>
          <a:ext cx="0" cy="0"/>
          <a:chOff x="0" y="0"/>
          <a:chExt cx="0" cy="0"/>
        </a:xfrm>
      </p:grpSpPr>
      <p:sp>
        <p:nvSpPr>
          <p:cNvPr id="96" name="Google Shape;9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2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4">
  <p:cSld name="TITLE_AND_BODY_14">
    <p:spTree>
      <p:nvGrpSpPr>
        <p:cNvPr id="98" name="Shape 98"/>
        <p:cNvGrpSpPr/>
        <p:nvPr/>
      </p:nvGrpSpPr>
      <p:grpSpPr>
        <a:xfrm>
          <a:off x="0" y="0"/>
          <a:ext cx="0" cy="0"/>
          <a:chOff x="0" y="0"/>
          <a:chExt cx="0" cy="0"/>
        </a:xfrm>
      </p:grpSpPr>
      <p:sp>
        <p:nvSpPr>
          <p:cNvPr id="99" name="Google Shape;9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 name="Shape 101"/>
        <p:cNvGrpSpPr/>
        <p:nvPr/>
      </p:nvGrpSpPr>
      <p:grpSpPr>
        <a:xfrm>
          <a:off x="0" y="0"/>
          <a:ext cx="0" cy="0"/>
          <a:chOff x="0" y="0"/>
          <a:chExt cx="0" cy="0"/>
        </a:xfrm>
      </p:grpSpPr>
      <p:sp>
        <p:nvSpPr>
          <p:cNvPr id="102" name="Google Shape;10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3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04" name="Google Shape;104;p3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p:cSld name="TITLE_1">
    <p:spTree>
      <p:nvGrpSpPr>
        <p:cNvPr id="105" name="Shape 105"/>
        <p:cNvGrpSpPr/>
        <p:nvPr/>
      </p:nvGrpSpPr>
      <p:grpSpPr>
        <a:xfrm>
          <a:off x="0" y="0"/>
          <a:ext cx="0" cy="0"/>
          <a:chOff x="0" y="0"/>
          <a:chExt cx="0" cy="0"/>
        </a:xfrm>
      </p:grpSpPr>
      <p:pic>
        <p:nvPicPr>
          <p:cNvPr id="106" name="Google Shape;106;p31"/>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07" name="Google Shape;10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31"/>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09" name="Google Shape;109;p31"/>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0" name="Google Shape;110;p31"/>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1" name="Google Shape;111;p31"/>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1">
  <p:cSld name="TITLE_2">
    <p:spTree>
      <p:nvGrpSpPr>
        <p:cNvPr id="112" name="Shape 112"/>
        <p:cNvGrpSpPr/>
        <p:nvPr/>
      </p:nvGrpSpPr>
      <p:grpSpPr>
        <a:xfrm>
          <a:off x="0" y="0"/>
          <a:ext cx="0" cy="0"/>
          <a:chOff x="0" y="0"/>
          <a:chExt cx="0" cy="0"/>
        </a:xfrm>
      </p:grpSpPr>
      <p:pic>
        <p:nvPicPr>
          <p:cNvPr id="113" name="Google Shape;113;p32"/>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14" name="Google Shape;11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32"/>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16" name="Google Shape;116;p32"/>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7" name="Google Shape;117;p32"/>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8" name="Google Shape;118;p32"/>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5">
  <p:cSld name="TITLE_AND_BODY_15">
    <p:spTree>
      <p:nvGrpSpPr>
        <p:cNvPr id="119" name="Shape 119"/>
        <p:cNvGrpSpPr/>
        <p:nvPr/>
      </p:nvGrpSpPr>
      <p:grpSpPr>
        <a:xfrm>
          <a:off x="0" y="0"/>
          <a:ext cx="0" cy="0"/>
          <a:chOff x="0" y="0"/>
          <a:chExt cx="0" cy="0"/>
        </a:xfrm>
      </p:grpSpPr>
      <p:sp>
        <p:nvSpPr>
          <p:cNvPr id="120" name="Google Shape;12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3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16">
    <p:spTree>
      <p:nvGrpSpPr>
        <p:cNvPr id="122" name="Shape 122"/>
        <p:cNvGrpSpPr/>
        <p:nvPr/>
      </p:nvGrpSpPr>
      <p:grpSpPr>
        <a:xfrm>
          <a:off x="0" y="0"/>
          <a:ext cx="0" cy="0"/>
          <a:chOff x="0" y="0"/>
          <a:chExt cx="0" cy="0"/>
        </a:xfrm>
      </p:grpSpPr>
      <p:sp>
        <p:nvSpPr>
          <p:cNvPr id="123" name="Google Shape;1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3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25" name="Shape 125"/>
        <p:cNvGrpSpPr/>
        <p:nvPr/>
      </p:nvGrpSpPr>
      <p:grpSpPr>
        <a:xfrm>
          <a:off x="0" y="0"/>
          <a:ext cx="0" cy="0"/>
          <a:chOff x="0" y="0"/>
          <a:chExt cx="0" cy="0"/>
        </a:xfrm>
      </p:grpSpPr>
      <p:sp>
        <p:nvSpPr>
          <p:cNvPr id="126" name="Google Shape;1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35"/>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28" name="Google Shape;128;p35"/>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7">
  <p:cSld name="TITLE_AND_BODY_17">
    <p:spTree>
      <p:nvGrpSpPr>
        <p:cNvPr id="129" name="Shape 129"/>
        <p:cNvGrpSpPr/>
        <p:nvPr/>
      </p:nvGrpSpPr>
      <p:grpSpPr>
        <a:xfrm>
          <a:off x="0" y="0"/>
          <a:ext cx="0" cy="0"/>
          <a:chOff x="0" y="0"/>
          <a:chExt cx="0" cy="0"/>
        </a:xfrm>
      </p:grpSpPr>
      <p:sp>
        <p:nvSpPr>
          <p:cNvPr id="130" name="Google Shape;1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3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cSld name="TITLE_AND_BODY_18">
    <p:spTree>
      <p:nvGrpSpPr>
        <p:cNvPr id="132" name="Shape 132"/>
        <p:cNvGrpSpPr/>
        <p:nvPr/>
      </p:nvGrpSpPr>
      <p:grpSpPr>
        <a:xfrm>
          <a:off x="0" y="0"/>
          <a:ext cx="0" cy="0"/>
          <a:chOff x="0" y="0"/>
          <a:chExt cx="0" cy="0"/>
        </a:xfrm>
      </p:grpSpPr>
      <p:sp>
        <p:nvSpPr>
          <p:cNvPr id="133" name="Google Shape;13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4" name="Google Shape;134;p3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9">
  <p:cSld name="TITLE_AND_BODY_19">
    <p:spTree>
      <p:nvGrpSpPr>
        <p:cNvPr id="135" name="Shape 135"/>
        <p:cNvGrpSpPr/>
        <p:nvPr/>
      </p:nvGrpSpPr>
      <p:grpSpPr>
        <a:xfrm>
          <a:off x="0" y="0"/>
          <a:ext cx="0" cy="0"/>
          <a:chOff x="0" y="0"/>
          <a:chExt cx="0" cy="0"/>
        </a:xfrm>
      </p:grpSpPr>
      <p:sp>
        <p:nvSpPr>
          <p:cNvPr id="136" name="Google Shape;13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7" name="Google Shape;137;p3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0">
  <p:cSld name="TITLE_AND_BODY_20">
    <p:spTree>
      <p:nvGrpSpPr>
        <p:cNvPr id="138" name="Shape 138"/>
        <p:cNvGrpSpPr/>
        <p:nvPr/>
      </p:nvGrpSpPr>
      <p:grpSpPr>
        <a:xfrm>
          <a:off x="0" y="0"/>
          <a:ext cx="0" cy="0"/>
          <a:chOff x="0" y="0"/>
          <a:chExt cx="0" cy="0"/>
        </a:xfrm>
      </p:grpSpPr>
      <p:sp>
        <p:nvSpPr>
          <p:cNvPr id="139" name="Google Shape;13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3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3">
    <p:spTree>
      <p:nvGrpSpPr>
        <p:cNvPr id="141" name="Shape 141"/>
        <p:cNvGrpSpPr/>
        <p:nvPr/>
      </p:nvGrpSpPr>
      <p:grpSpPr>
        <a:xfrm>
          <a:off x="0" y="0"/>
          <a:ext cx="0" cy="0"/>
          <a:chOff x="0" y="0"/>
          <a:chExt cx="0" cy="0"/>
        </a:xfrm>
      </p:grpSpPr>
      <p:sp>
        <p:nvSpPr>
          <p:cNvPr id="142" name="Google Shape;14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4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44" name="Google Shape;144;p4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9" name="Shape 149"/>
        <p:cNvGrpSpPr/>
        <p:nvPr/>
      </p:nvGrpSpPr>
      <p:grpSpPr>
        <a:xfrm>
          <a:off x="0" y="0"/>
          <a:ext cx="0" cy="0"/>
          <a:chOff x="0" y="0"/>
          <a:chExt cx="0" cy="0"/>
        </a:xfrm>
      </p:grpSpPr>
      <p:sp>
        <p:nvSpPr>
          <p:cNvPr id="150" name="Google Shape;150;p42"/>
          <p:cNvSpPr txBox="1"/>
          <p:nvPr>
            <p:ph type="ctrTitle"/>
          </p:nvPr>
        </p:nvSpPr>
        <p:spPr>
          <a:xfrm>
            <a:off x="311708" y="744575"/>
            <a:ext cx="8520600" cy="2052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42"/>
          <p:cNvSpPr txBox="1"/>
          <p:nvPr>
            <p:ph idx="1" type="subTitle"/>
          </p:nvPr>
        </p:nvSpPr>
        <p:spPr>
          <a:xfrm>
            <a:off x="311700" y="2834125"/>
            <a:ext cx="8520600" cy="79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42"/>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3" name="Shape 153"/>
        <p:cNvGrpSpPr/>
        <p:nvPr/>
      </p:nvGrpSpPr>
      <p:grpSpPr>
        <a:xfrm>
          <a:off x="0" y="0"/>
          <a:ext cx="0" cy="0"/>
          <a:chOff x="0" y="0"/>
          <a:chExt cx="0" cy="0"/>
        </a:xfrm>
      </p:grpSpPr>
      <p:sp>
        <p:nvSpPr>
          <p:cNvPr id="154" name="Google Shape;154;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5" name="Google Shape;155;p4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 name="Shape 156"/>
        <p:cNvGrpSpPr/>
        <p:nvPr/>
      </p:nvGrpSpPr>
      <p:grpSpPr>
        <a:xfrm>
          <a:off x="0" y="0"/>
          <a:ext cx="0" cy="0"/>
          <a:chOff x="0" y="0"/>
          <a:chExt cx="0" cy="0"/>
        </a:xfrm>
      </p:grpSpPr>
      <p:sp>
        <p:nvSpPr>
          <p:cNvPr id="157" name="Google Shape;157;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59" name="Google Shape;159;p44"/>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4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3" name="Google Shape;163;p4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4" name="Google Shape;164;p45"/>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5" name="Shape 165"/>
        <p:cNvGrpSpPr/>
        <p:nvPr/>
      </p:nvGrpSpPr>
      <p:grpSpPr>
        <a:xfrm>
          <a:off x="0" y="0"/>
          <a:ext cx="0" cy="0"/>
          <a:chOff x="0" y="0"/>
          <a:chExt cx="0" cy="0"/>
        </a:xfrm>
      </p:grpSpPr>
      <p:sp>
        <p:nvSpPr>
          <p:cNvPr id="166" name="Google Shape;166;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 name="Google Shape;167;p4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8" name="Shape 168"/>
        <p:cNvGrpSpPr/>
        <p:nvPr/>
      </p:nvGrpSpPr>
      <p:grpSpPr>
        <a:xfrm>
          <a:off x="0" y="0"/>
          <a:ext cx="0" cy="0"/>
          <a:chOff x="0" y="0"/>
          <a:chExt cx="0" cy="0"/>
        </a:xfrm>
      </p:grpSpPr>
      <p:sp>
        <p:nvSpPr>
          <p:cNvPr id="169" name="Google Shape;169;p4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47"/>
          <p:cNvSpPr txBox="1"/>
          <p:nvPr>
            <p:ph idx="1" type="body"/>
          </p:nvPr>
        </p:nvSpPr>
        <p:spPr>
          <a:xfrm>
            <a:off x="311700" y="1389600"/>
            <a:ext cx="2808000" cy="31797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1" name="Google Shape;171;p47"/>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2" name="Shape 172"/>
        <p:cNvGrpSpPr/>
        <p:nvPr/>
      </p:nvGrpSpPr>
      <p:grpSpPr>
        <a:xfrm>
          <a:off x="0" y="0"/>
          <a:ext cx="0" cy="0"/>
          <a:chOff x="0" y="0"/>
          <a:chExt cx="0" cy="0"/>
        </a:xfrm>
      </p:grpSpPr>
      <p:sp>
        <p:nvSpPr>
          <p:cNvPr id="173" name="Google Shape;173;p4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4" name="Google Shape;174;p48"/>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5" name="Shape 175"/>
        <p:cNvGrpSpPr/>
        <p:nvPr/>
      </p:nvGrpSpPr>
      <p:grpSpPr>
        <a:xfrm>
          <a:off x="0" y="0"/>
          <a:ext cx="0" cy="0"/>
          <a:chOff x="0" y="0"/>
          <a:chExt cx="0" cy="0"/>
        </a:xfrm>
      </p:grpSpPr>
      <p:sp>
        <p:nvSpPr>
          <p:cNvPr id="176" name="Google Shape;176;p4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9"/>
          <p:cNvSpPr txBox="1"/>
          <p:nvPr>
            <p:ph type="title"/>
          </p:nvPr>
        </p:nvSpPr>
        <p:spPr>
          <a:xfrm>
            <a:off x="265500" y="1233175"/>
            <a:ext cx="40455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8" name="Google Shape;178;p49"/>
          <p:cNvSpPr txBox="1"/>
          <p:nvPr>
            <p:ph idx="1" type="subTitle"/>
          </p:nvPr>
        </p:nvSpPr>
        <p:spPr>
          <a:xfrm>
            <a:off x="265500" y="2803075"/>
            <a:ext cx="40455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9" name="Google Shape;179;p4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80" name="Google Shape;180;p49"/>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1" name="Shape 181"/>
        <p:cNvGrpSpPr/>
        <p:nvPr/>
      </p:nvGrpSpPr>
      <p:grpSpPr>
        <a:xfrm>
          <a:off x="0" y="0"/>
          <a:ext cx="0" cy="0"/>
          <a:chOff x="0" y="0"/>
          <a:chExt cx="0" cy="0"/>
        </a:xfrm>
      </p:grpSpPr>
      <p:sp>
        <p:nvSpPr>
          <p:cNvPr id="182" name="Google Shape;182;p5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83" name="Google Shape;183;p50"/>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4" name="Shape 184"/>
        <p:cNvGrpSpPr/>
        <p:nvPr/>
      </p:nvGrpSpPr>
      <p:grpSpPr>
        <a:xfrm>
          <a:off x="0" y="0"/>
          <a:ext cx="0" cy="0"/>
          <a:chOff x="0" y="0"/>
          <a:chExt cx="0" cy="0"/>
        </a:xfrm>
      </p:grpSpPr>
      <p:sp>
        <p:nvSpPr>
          <p:cNvPr id="185" name="Google Shape;185;p51"/>
          <p:cNvSpPr txBox="1"/>
          <p:nvPr>
            <p:ph hasCustomPrompt="1" type="title"/>
          </p:nvPr>
        </p:nvSpPr>
        <p:spPr>
          <a:xfrm>
            <a:off x="311700" y="1106125"/>
            <a:ext cx="8520600" cy="1963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6" name="Google Shape;186;p5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187" name="Google Shape;187;p51"/>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 name="Shape 188"/>
        <p:cNvGrpSpPr/>
        <p:nvPr/>
      </p:nvGrpSpPr>
      <p:grpSpPr>
        <a:xfrm>
          <a:off x="0" y="0"/>
          <a:ext cx="0" cy="0"/>
          <a:chOff x="0" y="0"/>
          <a:chExt cx="0" cy="0"/>
        </a:xfrm>
      </p:grpSpPr>
      <p:sp>
        <p:nvSpPr>
          <p:cNvPr id="189" name="Google Shape;189;p52"/>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90" name="Shape 190"/>
        <p:cNvGrpSpPr/>
        <p:nvPr/>
      </p:nvGrpSpPr>
      <p:grpSpPr>
        <a:xfrm>
          <a:off x="0" y="0"/>
          <a:ext cx="0" cy="0"/>
          <a:chOff x="0" y="0"/>
          <a:chExt cx="0" cy="0"/>
        </a:xfrm>
      </p:grpSpPr>
      <p:sp>
        <p:nvSpPr>
          <p:cNvPr id="191" name="Google Shape;19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5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193" name="Shape 193"/>
        <p:cNvGrpSpPr/>
        <p:nvPr/>
      </p:nvGrpSpPr>
      <p:grpSpPr>
        <a:xfrm>
          <a:off x="0" y="0"/>
          <a:ext cx="0" cy="0"/>
          <a:chOff x="0" y="0"/>
          <a:chExt cx="0" cy="0"/>
        </a:xfrm>
      </p:grpSpPr>
      <p:sp>
        <p:nvSpPr>
          <p:cNvPr id="194" name="Google Shape;19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5" name="Google Shape;195;p5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96" name="Shape 196"/>
        <p:cNvGrpSpPr/>
        <p:nvPr/>
      </p:nvGrpSpPr>
      <p:grpSpPr>
        <a:xfrm>
          <a:off x="0" y="0"/>
          <a:ext cx="0" cy="0"/>
          <a:chOff x="0" y="0"/>
          <a:chExt cx="0" cy="0"/>
        </a:xfrm>
      </p:grpSpPr>
      <p:sp>
        <p:nvSpPr>
          <p:cNvPr id="197" name="Google Shape;197;p55"/>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55"/>
          <p:cNvSpPr txBox="1"/>
          <p:nvPr/>
        </p:nvSpPr>
        <p:spPr>
          <a:xfrm flipH="1" rot="-60343">
            <a:off x="1673474" y="1576480"/>
            <a:ext cx="5794193" cy="891142"/>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t/>
            </a:r>
            <a:endParaRPr sz="5400">
              <a:solidFill>
                <a:srgbClr val="222222"/>
              </a:solidFill>
              <a:latin typeface="Anybody Black"/>
              <a:ea typeface="Anybody Black"/>
              <a:cs typeface="Anybody Black"/>
              <a:sym typeface="Anybody Black"/>
            </a:endParaRPr>
          </a:p>
        </p:txBody>
      </p:sp>
      <p:sp>
        <p:nvSpPr>
          <p:cNvPr id="199" name="Google Shape;199;p55"/>
          <p:cNvSpPr/>
          <p:nvPr/>
        </p:nvSpPr>
        <p:spPr>
          <a:xfrm rot="59969">
            <a:off x="1833340" y="3213699"/>
            <a:ext cx="5486335" cy="457272"/>
          </a:xfrm>
          <a:prstGeom prst="roundRect">
            <a:avLst>
              <a:gd fmla="val 50000" name="adj"/>
            </a:avLst>
          </a:prstGeom>
          <a:no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theme" Target="../theme/theme3.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 name="Shape 145"/>
        <p:cNvGrpSpPr/>
        <p:nvPr/>
      </p:nvGrpSpPr>
      <p:grpSpPr>
        <a:xfrm>
          <a:off x="0" y="0"/>
          <a:ext cx="0" cy="0"/>
          <a:chOff x="0" y="0"/>
          <a:chExt cx="0" cy="0"/>
        </a:xfrm>
      </p:grpSpPr>
      <p:sp>
        <p:nvSpPr>
          <p:cNvPr id="146" name="Google Shape;14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7" name="Google Shape;14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23850" lvl="1" marL="914400" rtl="0">
              <a:lnSpc>
                <a:spcPct val="115000"/>
              </a:lnSpc>
              <a:spcBef>
                <a:spcPts val="0"/>
              </a:spcBef>
              <a:spcAft>
                <a:spcPts val="0"/>
              </a:spcAft>
              <a:buClr>
                <a:schemeClr val="dk2"/>
              </a:buClr>
              <a:buSzPts val="1500"/>
              <a:buChar char="○"/>
              <a:defRPr sz="1500">
                <a:solidFill>
                  <a:schemeClr val="dk2"/>
                </a:solidFill>
              </a:defRPr>
            </a:lvl2pPr>
            <a:lvl3pPr indent="-323850" lvl="2" marL="1371600" rtl="0">
              <a:lnSpc>
                <a:spcPct val="115000"/>
              </a:lnSpc>
              <a:spcBef>
                <a:spcPts val="0"/>
              </a:spcBef>
              <a:spcAft>
                <a:spcPts val="0"/>
              </a:spcAft>
              <a:buClr>
                <a:schemeClr val="dk2"/>
              </a:buClr>
              <a:buSzPts val="1500"/>
              <a:buChar char="■"/>
              <a:defRPr sz="1500">
                <a:solidFill>
                  <a:schemeClr val="dk2"/>
                </a:solidFill>
              </a:defRPr>
            </a:lvl3pPr>
            <a:lvl4pPr indent="-323850" lvl="3" marL="1828800" rtl="0">
              <a:lnSpc>
                <a:spcPct val="115000"/>
              </a:lnSpc>
              <a:spcBef>
                <a:spcPts val="0"/>
              </a:spcBef>
              <a:spcAft>
                <a:spcPts val="0"/>
              </a:spcAft>
              <a:buClr>
                <a:schemeClr val="dk2"/>
              </a:buClr>
              <a:buSzPts val="1500"/>
              <a:buChar char="●"/>
              <a:defRPr sz="1500">
                <a:solidFill>
                  <a:schemeClr val="dk2"/>
                </a:solidFill>
              </a:defRPr>
            </a:lvl4pPr>
            <a:lvl5pPr indent="-323850" lvl="4" marL="2286000" rtl="0">
              <a:lnSpc>
                <a:spcPct val="115000"/>
              </a:lnSpc>
              <a:spcBef>
                <a:spcPts val="0"/>
              </a:spcBef>
              <a:spcAft>
                <a:spcPts val="0"/>
              </a:spcAft>
              <a:buClr>
                <a:schemeClr val="dk2"/>
              </a:buClr>
              <a:buSzPts val="1500"/>
              <a:buChar char="○"/>
              <a:defRPr sz="1500">
                <a:solidFill>
                  <a:schemeClr val="dk2"/>
                </a:solidFill>
              </a:defRPr>
            </a:lvl5pPr>
            <a:lvl6pPr indent="-323850" lvl="5" marL="2743200" rtl="0">
              <a:lnSpc>
                <a:spcPct val="115000"/>
              </a:lnSpc>
              <a:spcBef>
                <a:spcPts val="0"/>
              </a:spcBef>
              <a:spcAft>
                <a:spcPts val="0"/>
              </a:spcAft>
              <a:buClr>
                <a:schemeClr val="dk2"/>
              </a:buClr>
              <a:buSzPts val="1500"/>
              <a:buChar char="■"/>
              <a:defRPr sz="1500">
                <a:solidFill>
                  <a:schemeClr val="dk2"/>
                </a:solidFill>
              </a:defRPr>
            </a:lvl6pPr>
            <a:lvl7pPr indent="-323850" lvl="6" marL="3200400" rtl="0">
              <a:lnSpc>
                <a:spcPct val="115000"/>
              </a:lnSpc>
              <a:spcBef>
                <a:spcPts val="0"/>
              </a:spcBef>
              <a:spcAft>
                <a:spcPts val="0"/>
              </a:spcAft>
              <a:buClr>
                <a:schemeClr val="dk2"/>
              </a:buClr>
              <a:buSzPts val="1500"/>
              <a:buChar char="●"/>
              <a:defRPr sz="1500">
                <a:solidFill>
                  <a:schemeClr val="dk2"/>
                </a:solidFill>
              </a:defRPr>
            </a:lvl7pPr>
            <a:lvl8pPr indent="-323850" lvl="7" marL="3657600" rtl="0">
              <a:lnSpc>
                <a:spcPct val="115000"/>
              </a:lnSpc>
              <a:spcBef>
                <a:spcPts val="0"/>
              </a:spcBef>
              <a:spcAft>
                <a:spcPts val="0"/>
              </a:spcAft>
              <a:buClr>
                <a:schemeClr val="dk2"/>
              </a:buClr>
              <a:buSzPts val="1500"/>
              <a:buChar char="○"/>
              <a:defRPr sz="1500">
                <a:solidFill>
                  <a:schemeClr val="dk2"/>
                </a:solidFill>
              </a:defRPr>
            </a:lvl8pPr>
            <a:lvl9pPr indent="-323850" lvl="8" marL="4114800" rtl="0">
              <a:lnSpc>
                <a:spcPct val="115000"/>
              </a:lnSpc>
              <a:spcBef>
                <a:spcPts val="0"/>
              </a:spcBef>
              <a:spcAft>
                <a:spcPts val="0"/>
              </a:spcAft>
              <a:buClr>
                <a:schemeClr val="dk2"/>
              </a:buClr>
              <a:buSzPts val="1500"/>
              <a:buChar char="■"/>
              <a:defRPr sz="1500">
                <a:solidFill>
                  <a:schemeClr val="dk2"/>
                </a:solidFill>
              </a:defRPr>
            </a:lvl9pPr>
          </a:lstStyle>
          <a:p/>
        </p:txBody>
      </p:sp>
      <p:sp>
        <p:nvSpPr>
          <p:cNvPr id="148" name="Google Shape;148;p41"/>
          <p:cNvSpPr txBox="1"/>
          <p:nvPr>
            <p:ph idx="12" type="sldNum"/>
          </p:nvPr>
        </p:nvSpPr>
        <p:spPr>
          <a:xfrm>
            <a:off x="8472458" y="4663217"/>
            <a:ext cx="5490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7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6.jp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jp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3.jp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jp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6.jp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jpg"/><Relationship Id="rId4" Type="http://schemas.openxmlformats.org/officeDocument/2006/relationships/image" Target="../media/image31.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44.png"/><Relationship Id="rId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3.jpg"/><Relationship Id="rId4" Type="http://schemas.openxmlformats.org/officeDocument/2006/relationships/image" Target="../media/image41.png"/><Relationship Id="rId5"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jp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7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71.png"/><Relationship Id="rId4" Type="http://schemas.openxmlformats.org/officeDocument/2006/relationships/image" Target="../media/image17.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jp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jp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jp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jp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jpg"/><Relationship Id="rId4" Type="http://schemas.openxmlformats.org/officeDocument/2006/relationships/image" Target="../media/image51.png"/><Relationship Id="rId5"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jp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jpg"/><Relationship Id="rId4" Type="http://schemas.openxmlformats.org/officeDocument/2006/relationships/image" Target="../media/image42.png"/><Relationship Id="rId5"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jp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jpg"/><Relationship Id="rId4" Type="http://schemas.openxmlformats.org/officeDocument/2006/relationships/image" Target="../media/image50.png"/><Relationship Id="rId5"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jp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3.jpg"/><Relationship Id="rId4" Type="http://schemas.openxmlformats.org/officeDocument/2006/relationships/image" Target="../media/image46.png"/><Relationship Id="rId5"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3.jpg"/><Relationship Id="rId4" Type="http://schemas.openxmlformats.org/officeDocument/2006/relationships/image" Target="../media/image40.png"/><Relationship Id="rId5"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jp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3.jpg"/><Relationship Id="rId4" Type="http://schemas.openxmlformats.org/officeDocument/2006/relationships/image" Target="../media/image48.png"/><Relationship Id="rId5"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jp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jpg"/><Relationship Id="rId4" Type="http://schemas.openxmlformats.org/officeDocument/2006/relationships/image" Target="../media/image61.png"/><Relationship Id="rId5"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jp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3.jpg"/><Relationship Id="rId4" Type="http://schemas.openxmlformats.org/officeDocument/2006/relationships/image" Target="../media/image52.png"/><Relationship Id="rId5"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6.jp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hyperlink" Target="https://docs.google.com/forms/d/e/1FAIpQLSe1MybH_Y-xcp1RP0jKPLndLdJYg8cwyHkSb9MwSrEjoxyzWg/viewform" TargetMode="External"/><Relationship Id="rId5"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9.png"/><Relationship Id="rId4" Type="http://schemas.openxmlformats.org/officeDocument/2006/relationships/hyperlink" Target="https://twitter.com/soyhenry_ok" TargetMode="External"/><Relationship Id="rId9" Type="http://schemas.openxmlformats.org/officeDocument/2006/relationships/image" Target="../media/image66.png"/><Relationship Id="rId5" Type="http://schemas.openxmlformats.org/officeDocument/2006/relationships/image" Target="../media/image68.png"/><Relationship Id="rId6" Type="http://schemas.openxmlformats.org/officeDocument/2006/relationships/hyperlink" Target="https://www.youtube.com/@soyhenryok" TargetMode="External"/><Relationship Id="rId7" Type="http://schemas.openxmlformats.org/officeDocument/2006/relationships/image" Target="../media/image62.png"/><Relationship Id="rId8" Type="http://schemas.openxmlformats.org/officeDocument/2006/relationships/hyperlink" Target="https://www.facebook.com/soyhenryok" TargetMode="External"/><Relationship Id="rId11" Type="http://schemas.openxmlformats.org/officeDocument/2006/relationships/image" Target="../media/image64.png"/><Relationship Id="rId10" Type="http://schemas.openxmlformats.org/officeDocument/2006/relationships/hyperlink" Target="https://www.linkedin.com/school/henryok/" TargetMode="External"/><Relationship Id="rId13" Type="http://schemas.openxmlformats.org/officeDocument/2006/relationships/image" Target="../media/image58.png"/><Relationship Id="rId12" Type="http://schemas.openxmlformats.org/officeDocument/2006/relationships/hyperlink" Target="https://www.instagram.com/soyhenry_ok/?hl=es" TargetMode="External"/><Relationship Id="rId15" Type="http://schemas.openxmlformats.org/officeDocument/2006/relationships/image" Target="../media/image67.png"/><Relationship Id="rId14" Type="http://schemas.openxmlformats.org/officeDocument/2006/relationships/hyperlink" Target="https://www.soyhenry.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1.png"/><Relationship Id="rId4" Type="http://schemas.openxmlformats.org/officeDocument/2006/relationships/image" Target="../media/image17.png"/><Relationship Id="rId5"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3.jpg"/><Relationship Id="rId4" Type="http://schemas.openxmlformats.org/officeDocument/2006/relationships/image" Target="../media/image19.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3.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pic>
        <p:nvPicPr>
          <p:cNvPr id="204" name="Google Shape;204;p56"/>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205" name="Google Shape;205;p56"/>
          <p:cNvSpPr txBox="1"/>
          <p:nvPr/>
        </p:nvSpPr>
        <p:spPr>
          <a:xfrm>
            <a:off x="3884800" y="1541275"/>
            <a:ext cx="4179900" cy="7851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ctr">
              <a:lnSpc>
                <a:spcPct val="100000"/>
              </a:lnSpc>
              <a:spcBef>
                <a:spcPts val="0"/>
              </a:spcBef>
              <a:spcAft>
                <a:spcPts val="0"/>
              </a:spcAft>
              <a:buNone/>
            </a:pPr>
            <a:r>
              <a:rPr b="1" lang="en" sz="4500">
                <a:solidFill>
                  <a:srgbClr val="FAFAFA"/>
                </a:solidFill>
                <a:latin typeface="Anybody"/>
                <a:ea typeface="Anybody"/>
                <a:cs typeface="Anybody"/>
                <a:sym typeface="Anybody"/>
              </a:rPr>
              <a:t>Seaborn</a:t>
            </a:r>
            <a:endParaRPr b="1" sz="4500">
              <a:solidFill>
                <a:srgbClr val="FAFAFA"/>
              </a:solidFill>
              <a:latin typeface="Anybody"/>
              <a:ea typeface="Anybody"/>
              <a:cs typeface="Anybody"/>
              <a:sym typeface="Anybody"/>
            </a:endParaRPr>
          </a:p>
        </p:txBody>
      </p:sp>
      <p:sp>
        <p:nvSpPr>
          <p:cNvPr id="206" name="Google Shape;206;p56"/>
          <p:cNvSpPr txBox="1"/>
          <p:nvPr/>
        </p:nvSpPr>
        <p:spPr>
          <a:xfrm>
            <a:off x="4829500" y="2863525"/>
            <a:ext cx="2812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FFF01"/>
                </a:solidFill>
              </a:rPr>
              <a:t>Data Science</a:t>
            </a:r>
            <a:endParaRPr sz="1500">
              <a:solidFill>
                <a:srgbClr val="FFFF0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65"/>
          <p:cNvSpPr txBox="1"/>
          <p:nvPr/>
        </p:nvSpPr>
        <p:spPr>
          <a:xfrm flipH="1" rot="-60325">
            <a:off x="599927" y="1391935"/>
            <a:ext cx="7437245" cy="206253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Cargar datos </a:t>
            </a:r>
            <a:r>
              <a:rPr lang="en" sz="6100">
                <a:solidFill>
                  <a:schemeClr val="dk1"/>
                </a:solidFill>
                <a:latin typeface="Anybody"/>
                <a:ea typeface="Anybody"/>
                <a:cs typeface="Anybody"/>
                <a:sym typeface="Anybody"/>
              </a:rPr>
              <a:t>mediante un script</a:t>
            </a:r>
            <a:endParaRPr sz="6100">
              <a:solidFill>
                <a:schemeClr val="dk1"/>
              </a:solidFill>
              <a:latin typeface="Anybody"/>
              <a:ea typeface="Anybody"/>
              <a:cs typeface="Anybody"/>
              <a:sym typeface="Anybody"/>
            </a:endParaRPr>
          </a:p>
        </p:txBody>
      </p:sp>
      <p:pic>
        <p:nvPicPr>
          <p:cNvPr id="283" name="Google Shape;283;p65"/>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66"/>
          <p:cNvSpPr txBox="1"/>
          <p:nvPr/>
        </p:nvSpPr>
        <p:spPr>
          <a:xfrm>
            <a:off x="1082875" y="6820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Pasos</a:t>
            </a:r>
            <a:endParaRPr b="1" sz="4000">
              <a:solidFill>
                <a:schemeClr val="dk1"/>
              </a:solidFill>
              <a:latin typeface="Anybody"/>
              <a:ea typeface="Anybody"/>
              <a:cs typeface="Anybody"/>
              <a:sym typeface="Anybody"/>
            </a:endParaRPr>
          </a:p>
        </p:txBody>
      </p:sp>
      <p:sp>
        <p:nvSpPr>
          <p:cNvPr id="289" name="Google Shape;289;p66"/>
          <p:cNvSpPr txBox="1"/>
          <p:nvPr/>
        </p:nvSpPr>
        <p:spPr>
          <a:xfrm>
            <a:off x="390950" y="1725000"/>
            <a:ext cx="4117200" cy="2642400"/>
          </a:xfrm>
          <a:prstGeom prst="rect">
            <a:avLst/>
          </a:prstGeom>
          <a:noFill/>
          <a:ln>
            <a:noFill/>
          </a:ln>
        </p:spPr>
        <p:txBody>
          <a:bodyPr anchorCtr="0" anchor="t" bIns="91425" lIns="91425" spcFirstLastPara="1" rIns="91425" wrap="square" tIns="91425">
            <a:noAutofit/>
          </a:bodyPr>
          <a:lstStyle/>
          <a:p>
            <a:pPr indent="-349250" lvl="0" marL="457200" rtl="0" algn="just">
              <a:lnSpc>
                <a:spcPct val="115000"/>
              </a:lnSpc>
              <a:spcBef>
                <a:spcPts val="700"/>
              </a:spcBef>
              <a:spcAft>
                <a:spcPts val="0"/>
              </a:spcAft>
              <a:buClr>
                <a:schemeClr val="dk1"/>
              </a:buClr>
              <a:buSzPts val="1900"/>
              <a:buFont typeface="Anybody"/>
              <a:buAutoNum type="arabicPeriod"/>
            </a:pPr>
            <a:r>
              <a:rPr lang="en" sz="1900">
                <a:solidFill>
                  <a:schemeClr val="dk1"/>
                </a:solidFill>
                <a:latin typeface="Anybody"/>
                <a:ea typeface="Anybody"/>
                <a:cs typeface="Anybody"/>
                <a:sym typeface="Anybody"/>
              </a:rPr>
              <a:t>En la cinta Inicio, seleccionar: </a:t>
            </a:r>
            <a:r>
              <a:rPr lang="en" sz="1900">
                <a:solidFill>
                  <a:srgbClr val="7600FF"/>
                </a:solidFill>
                <a:latin typeface="Anybody"/>
                <a:ea typeface="Anybody"/>
                <a:cs typeface="Anybody"/>
                <a:sym typeface="Anybody"/>
              </a:rPr>
              <a:t>Obtener datos</a:t>
            </a:r>
            <a:r>
              <a:rPr lang="en" sz="1900">
                <a:solidFill>
                  <a:schemeClr val="dk1"/>
                </a:solidFill>
                <a:latin typeface="Anybody"/>
                <a:ea typeface="Anybody"/>
                <a:cs typeface="Anybody"/>
                <a:sym typeface="Anybody"/>
              </a:rPr>
              <a:t> &gt; </a:t>
            </a:r>
            <a:r>
              <a:rPr lang="en" sz="1900">
                <a:solidFill>
                  <a:srgbClr val="7600FF"/>
                </a:solidFill>
                <a:latin typeface="Anybody"/>
                <a:ea typeface="Anybody"/>
                <a:cs typeface="Anybody"/>
                <a:sym typeface="Anybody"/>
              </a:rPr>
              <a:t>Más</a:t>
            </a:r>
            <a:r>
              <a:rPr lang="en" sz="1900">
                <a:solidFill>
                  <a:schemeClr val="dk1"/>
                </a:solidFill>
                <a:latin typeface="Anybody"/>
                <a:ea typeface="Anybody"/>
                <a:cs typeface="Anybody"/>
                <a:sym typeface="Anybody"/>
              </a:rPr>
              <a:t>.</a:t>
            </a:r>
            <a:r>
              <a:rPr lang="en" sz="1900">
                <a:solidFill>
                  <a:schemeClr val="dk1"/>
                </a:solidFill>
                <a:latin typeface="Anybody"/>
                <a:ea typeface="Anybody"/>
                <a:cs typeface="Anybody"/>
                <a:sym typeface="Anybody"/>
              </a:rPr>
              <a:t> </a:t>
            </a:r>
            <a:r>
              <a:rPr lang="en" sz="1900">
                <a:solidFill>
                  <a:schemeClr val="dk1"/>
                </a:solidFill>
                <a:latin typeface="Anybody"/>
                <a:ea typeface="Anybody"/>
                <a:cs typeface="Anybody"/>
                <a:sym typeface="Anybody"/>
              </a:rPr>
              <a:t>También se puede escribir "python" en el buscador.</a:t>
            </a:r>
            <a:endParaRPr sz="1900">
              <a:solidFill>
                <a:schemeClr val="dk1"/>
              </a:solidFill>
              <a:latin typeface="Anybody"/>
              <a:ea typeface="Anybody"/>
              <a:cs typeface="Anybody"/>
              <a:sym typeface="Anybody"/>
            </a:endParaRPr>
          </a:p>
          <a:p>
            <a:pPr indent="-349250" lvl="0" marL="457200" rtl="0" algn="just">
              <a:lnSpc>
                <a:spcPct val="115000"/>
              </a:lnSpc>
              <a:spcBef>
                <a:spcPts val="0"/>
              </a:spcBef>
              <a:spcAft>
                <a:spcPts val="0"/>
              </a:spcAft>
              <a:buClr>
                <a:schemeClr val="dk1"/>
              </a:buClr>
              <a:buSzPts val="1900"/>
              <a:buFont typeface="Anybody"/>
              <a:buAutoNum type="arabicPeriod"/>
            </a:pPr>
            <a:r>
              <a:rPr lang="en" sz="1900">
                <a:solidFill>
                  <a:schemeClr val="dk1"/>
                </a:solidFill>
                <a:latin typeface="Anybody"/>
                <a:ea typeface="Anybody"/>
                <a:cs typeface="Anybody"/>
                <a:sym typeface="Anybody"/>
              </a:rPr>
              <a:t>Seleccionar </a:t>
            </a:r>
            <a:r>
              <a:rPr lang="en" sz="1900">
                <a:solidFill>
                  <a:srgbClr val="7600FF"/>
                </a:solidFill>
                <a:latin typeface="Anybody"/>
                <a:ea typeface="Anybody"/>
                <a:cs typeface="Anybody"/>
                <a:sym typeface="Anybody"/>
              </a:rPr>
              <a:t>Otros </a:t>
            </a:r>
            <a:r>
              <a:rPr lang="en" sz="1900">
                <a:solidFill>
                  <a:schemeClr val="dk1"/>
                </a:solidFill>
                <a:latin typeface="Anybody"/>
                <a:ea typeface="Anybody"/>
                <a:cs typeface="Anybody"/>
                <a:sym typeface="Anybody"/>
              </a:rPr>
              <a:t>&gt; </a:t>
            </a:r>
            <a:r>
              <a:rPr lang="en" sz="1900">
                <a:solidFill>
                  <a:srgbClr val="7600FF"/>
                </a:solidFill>
                <a:latin typeface="Anybody"/>
                <a:ea typeface="Anybody"/>
                <a:cs typeface="Anybody"/>
                <a:sym typeface="Anybody"/>
              </a:rPr>
              <a:t>Script de Python</a:t>
            </a:r>
            <a:r>
              <a:rPr lang="en" sz="1900">
                <a:solidFill>
                  <a:schemeClr val="dk1"/>
                </a:solidFill>
                <a:latin typeface="Anybody"/>
                <a:ea typeface="Anybody"/>
                <a:cs typeface="Anybody"/>
                <a:sym typeface="Anybody"/>
              </a:rPr>
              <a:t>.</a:t>
            </a:r>
            <a:endParaRPr sz="1900">
              <a:solidFill>
                <a:schemeClr val="dk1"/>
              </a:solidFill>
              <a:latin typeface="Anybody"/>
              <a:ea typeface="Anybody"/>
              <a:cs typeface="Anybody"/>
              <a:sym typeface="Anybody"/>
            </a:endParaRPr>
          </a:p>
          <a:p>
            <a:pPr indent="-349250" lvl="0" marL="457200" rtl="0" algn="just">
              <a:lnSpc>
                <a:spcPct val="115000"/>
              </a:lnSpc>
              <a:spcBef>
                <a:spcPts val="0"/>
              </a:spcBef>
              <a:spcAft>
                <a:spcPts val="0"/>
              </a:spcAft>
              <a:buClr>
                <a:schemeClr val="dk1"/>
              </a:buClr>
              <a:buSzPts val="1900"/>
              <a:buFont typeface="Anybody"/>
              <a:buAutoNum type="arabicPeriod"/>
            </a:pPr>
            <a:r>
              <a:rPr lang="en" sz="1900">
                <a:solidFill>
                  <a:schemeClr val="dk1"/>
                </a:solidFill>
                <a:latin typeface="Anybody"/>
                <a:ea typeface="Anybody"/>
                <a:cs typeface="Anybody"/>
                <a:sym typeface="Anybody"/>
              </a:rPr>
              <a:t>Seleccionar </a:t>
            </a:r>
            <a:r>
              <a:rPr lang="en" sz="1900">
                <a:solidFill>
                  <a:srgbClr val="7600FF"/>
                </a:solidFill>
                <a:latin typeface="Anybody"/>
                <a:ea typeface="Anybody"/>
                <a:cs typeface="Anybody"/>
                <a:sym typeface="Anybody"/>
              </a:rPr>
              <a:t>Conectar</a:t>
            </a:r>
            <a:r>
              <a:rPr lang="en" sz="1900">
                <a:solidFill>
                  <a:schemeClr val="dk1"/>
                </a:solidFill>
                <a:latin typeface="Anybody"/>
                <a:ea typeface="Anybody"/>
                <a:cs typeface="Anybody"/>
                <a:sym typeface="Anybody"/>
              </a:rPr>
              <a:t>.</a:t>
            </a:r>
            <a:endParaRPr sz="1900">
              <a:solidFill>
                <a:schemeClr val="dk1"/>
              </a:solidFill>
              <a:latin typeface="Anybody"/>
              <a:ea typeface="Anybody"/>
              <a:cs typeface="Anybody"/>
              <a:sym typeface="Anybody"/>
            </a:endParaRPr>
          </a:p>
        </p:txBody>
      </p:sp>
      <p:pic>
        <p:nvPicPr>
          <p:cNvPr id="290" name="Google Shape;290;p66"/>
          <p:cNvPicPr preferRelativeResize="0"/>
          <p:nvPr/>
        </p:nvPicPr>
        <p:blipFill>
          <a:blip r:embed="rId4">
            <a:alphaModFix/>
          </a:blip>
          <a:stretch>
            <a:fillRect/>
          </a:stretch>
        </p:blipFill>
        <p:spPr>
          <a:xfrm>
            <a:off x="4707825" y="940400"/>
            <a:ext cx="3620851" cy="3946525"/>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67"/>
          <p:cNvSpPr txBox="1"/>
          <p:nvPr/>
        </p:nvSpPr>
        <p:spPr>
          <a:xfrm>
            <a:off x="1082875" y="6820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Pasos</a:t>
            </a:r>
            <a:endParaRPr b="1" sz="4000">
              <a:solidFill>
                <a:schemeClr val="dk1"/>
              </a:solidFill>
              <a:latin typeface="Anybody"/>
              <a:ea typeface="Anybody"/>
              <a:cs typeface="Anybody"/>
              <a:sym typeface="Anybody"/>
            </a:endParaRPr>
          </a:p>
        </p:txBody>
      </p:sp>
      <p:sp>
        <p:nvSpPr>
          <p:cNvPr id="296" name="Google Shape;296;p67"/>
          <p:cNvSpPr txBox="1"/>
          <p:nvPr/>
        </p:nvSpPr>
        <p:spPr>
          <a:xfrm>
            <a:off x="379125" y="2134575"/>
            <a:ext cx="3982500" cy="186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700"/>
              </a:spcBef>
              <a:spcAft>
                <a:spcPts val="0"/>
              </a:spcAft>
              <a:buNone/>
            </a:pPr>
            <a:r>
              <a:rPr lang="en" sz="1900">
                <a:solidFill>
                  <a:schemeClr val="dk1"/>
                </a:solidFill>
                <a:latin typeface="Anybody"/>
                <a:ea typeface="Anybody"/>
                <a:cs typeface="Anybody"/>
                <a:sym typeface="Anybody"/>
              </a:rPr>
              <a:t>4.   Copiar el script en el cuadro de diálogo de script de Python que aparece.</a:t>
            </a:r>
            <a:endParaRPr sz="1900">
              <a:solidFill>
                <a:schemeClr val="dk1"/>
              </a:solidFill>
              <a:latin typeface="Anybody"/>
              <a:ea typeface="Anybody"/>
              <a:cs typeface="Anybody"/>
              <a:sym typeface="Anybody"/>
            </a:endParaRPr>
          </a:p>
          <a:p>
            <a:pPr indent="0" lvl="0" marL="0" rtl="0" algn="just">
              <a:lnSpc>
                <a:spcPct val="115000"/>
              </a:lnSpc>
              <a:spcBef>
                <a:spcPts val="700"/>
              </a:spcBef>
              <a:spcAft>
                <a:spcPts val="700"/>
              </a:spcAft>
              <a:buNone/>
            </a:pPr>
            <a:r>
              <a:rPr lang="en" sz="1900">
                <a:solidFill>
                  <a:schemeClr val="dk1"/>
                </a:solidFill>
                <a:latin typeface="Anybody"/>
                <a:ea typeface="Anybody"/>
                <a:cs typeface="Anybody"/>
                <a:sym typeface="Anybody"/>
              </a:rPr>
              <a:t>5. Seleccionar </a:t>
            </a:r>
            <a:r>
              <a:rPr lang="en" sz="1900">
                <a:solidFill>
                  <a:srgbClr val="7600FF"/>
                </a:solidFill>
                <a:latin typeface="Anybody"/>
                <a:ea typeface="Anybody"/>
                <a:cs typeface="Anybody"/>
                <a:sym typeface="Anybody"/>
              </a:rPr>
              <a:t>OK</a:t>
            </a:r>
            <a:r>
              <a:rPr lang="en" sz="1900">
                <a:solidFill>
                  <a:schemeClr val="dk1"/>
                </a:solidFill>
                <a:latin typeface="Anybody"/>
                <a:ea typeface="Anybody"/>
                <a:cs typeface="Anybody"/>
                <a:sym typeface="Anybody"/>
              </a:rPr>
              <a:t>. </a:t>
            </a:r>
            <a:endParaRPr sz="1900">
              <a:solidFill>
                <a:schemeClr val="dk1"/>
              </a:solidFill>
              <a:latin typeface="Anybody"/>
              <a:ea typeface="Anybody"/>
              <a:cs typeface="Anybody"/>
              <a:sym typeface="Anybody"/>
            </a:endParaRPr>
          </a:p>
        </p:txBody>
      </p:sp>
      <p:pic>
        <p:nvPicPr>
          <p:cNvPr id="297" name="Google Shape;297;p67"/>
          <p:cNvPicPr preferRelativeResize="0"/>
          <p:nvPr/>
        </p:nvPicPr>
        <p:blipFill>
          <a:blip r:embed="rId4">
            <a:alphaModFix/>
          </a:blip>
          <a:stretch>
            <a:fillRect/>
          </a:stretch>
        </p:blipFill>
        <p:spPr>
          <a:xfrm>
            <a:off x="4477375" y="1646325"/>
            <a:ext cx="4465350" cy="2653694"/>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68"/>
          <p:cNvSpPr txBox="1"/>
          <p:nvPr/>
        </p:nvSpPr>
        <p:spPr>
          <a:xfrm>
            <a:off x="1082875" y="6820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Pasos</a:t>
            </a:r>
            <a:endParaRPr b="1" sz="4000">
              <a:solidFill>
                <a:schemeClr val="dk1"/>
              </a:solidFill>
              <a:latin typeface="Anybody"/>
              <a:ea typeface="Anybody"/>
              <a:cs typeface="Anybody"/>
              <a:sym typeface="Anybody"/>
            </a:endParaRPr>
          </a:p>
        </p:txBody>
      </p:sp>
      <p:sp>
        <p:nvSpPr>
          <p:cNvPr id="303" name="Google Shape;303;p68"/>
          <p:cNvSpPr txBox="1"/>
          <p:nvPr/>
        </p:nvSpPr>
        <p:spPr>
          <a:xfrm>
            <a:off x="232525" y="1670325"/>
            <a:ext cx="3982500" cy="3094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700"/>
              </a:spcBef>
              <a:spcAft>
                <a:spcPts val="0"/>
              </a:spcAft>
              <a:buNone/>
            </a:pPr>
            <a:r>
              <a:rPr lang="en" sz="1900">
                <a:solidFill>
                  <a:schemeClr val="dk1"/>
                </a:solidFill>
                <a:latin typeface="Anybody"/>
                <a:ea typeface="Anybody"/>
                <a:cs typeface="Anybody"/>
                <a:sym typeface="Anybody"/>
              </a:rPr>
              <a:t>Si el script se ejecuta correctamente, aparece el Navegador y se pueden cargar los datos y utilizarlos. </a:t>
            </a:r>
            <a:endParaRPr sz="1900">
              <a:solidFill>
                <a:schemeClr val="dk1"/>
              </a:solidFill>
              <a:latin typeface="Anybody"/>
              <a:ea typeface="Anybody"/>
              <a:cs typeface="Anybody"/>
              <a:sym typeface="Anybody"/>
            </a:endParaRPr>
          </a:p>
          <a:p>
            <a:pPr indent="0" lvl="0" marL="0" rtl="0" algn="just">
              <a:lnSpc>
                <a:spcPct val="115000"/>
              </a:lnSpc>
              <a:spcBef>
                <a:spcPts val="700"/>
              </a:spcBef>
              <a:spcAft>
                <a:spcPts val="700"/>
              </a:spcAft>
              <a:buNone/>
            </a:pPr>
            <a:r>
              <a:rPr lang="en" sz="1900">
                <a:solidFill>
                  <a:schemeClr val="dk1"/>
                </a:solidFill>
                <a:latin typeface="Anybody"/>
                <a:ea typeface="Anybody"/>
                <a:cs typeface="Anybody"/>
                <a:sym typeface="Anybody"/>
              </a:rPr>
              <a:t>Para el ejemplo, se debe seleccionar </a:t>
            </a:r>
            <a:r>
              <a:rPr lang="en" sz="1900">
                <a:solidFill>
                  <a:srgbClr val="7600FF"/>
                </a:solidFill>
                <a:latin typeface="Anybody"/>
                <a:ea typeface="Anybody"/>
                <a:cs typeface="Anybody"/>
                <a:sym typeface="Anybody"/>
              </a:rPr>
              <a:t>df</a:t>
            </a:r>
            <a:r>
              <a:rPr lang="en" sz="1900">
                <a:solidFill>
                  <a:schemeClr val="dk1"/>
                </a:solidFill>
                <a:latin typeface="Anybody"/>
                <a:ea typeface="Anybody"/>
                <a:cs typeface="Anybody"/>
                <a:sym typeface="Anybody"/>
              </a:rPr>
              <a:t>, como se muestra en la imagen y, a continuación, </a:t>
            </a:r>
            <a:r>
              <a:rPr lang="en" sz="1900">
                <a:solidFill>
                  <a:srgbClr val="7600FF"/>
                </a:solidFill>
                <a:latin typeface="Anybody"/>
                <a:ea typeface="Anybody"/>
                <a:cs typeface="Anybody"/>
                <a:sym typeface="Anybody"/>
              </a:rPr>
              <a:t>Cargar</a:t>
            </a:r>
            <a:r>
              <a:rPr lang="en" sz="1900">
                <a:solidFill>
                  <a:schemeClr val="dk1"/>
                </a:solidFill>
                <a:latin typeface="Anybody"/>
                <a:ea typeface="Anybody"/>
                <a:cs typeface="Anybody"/>
                <a:sym typeface="Anybody"/>
              </a:rPr>
              <a:t>.</a:t>
            </a:r>
            <a:endParaRPr sz="1900">
              <a:solidFill>
                <a:schemeClr val="dk1"/>
              </a:solidFill>
              <a:latin typeface="Anybody"/>
              <a:ea typeface="Anybody"/>
              <a:cs typeface="Anybody"/>
              <a:sym typeface="Anybody"/>
            </a:endParaRPr>
          </a:p>
        </p:txBody>
      </p:sp>
      <p:pic>
        <p:nvPicPr>
          <p:cNvPr id="304" name="Google Shape;304;p68"/>
          <p:cNvPicPr preferRelativeResize="0"/>
          <p:nvPr/>
        </p:nvPicPr>
        <p:blipFill>
          <a:blip r:embed="rId4">
            <a:alphaModFix/>
          </a:blip>
          <a:stretch>
            <a:fillRect/>
          </a:stretch>
        </p:blipFill>
        <p:spPr>
          <a:xfrm>
            <a:off x="4358100" y="2025400"/>
            <a:ext cx="4465351" cy="2027401"/>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69"/>
          <p:cNvSpPr txBox="1"/>
          <p:nvPr/>
        </p:nvSpPr>
        <p:spPr>
          <a:xfrm flipH="1" rot="-60296">
            <a:off x="514391" y="1302135"/>
            <a:ext cx="7919718" cy="206253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Visualizaciones </a:t>
            </a:r>
            <a:r>
              <a:rPr lang="en" sz="6100">
                <a:solidFill>
                  <a:schemeClr val="dk1"/>
                </a:solidFill>
                <a:latin typeface="Anybody"/>
                <a:ea typeface="Anybody"/>
                <a:cs typeface="Anybody"/>
                <a:sym typeface="Anybody"/>
              </a:rPr>
              <a:t>de Python en Power BI</a:t>
            </a:r>
            <a:endParaRPr sz="6100">
              <a:solidFill>
                <a:schemeClr val="dk1"/>
              </a:solidFill>
              <a:latin typeface="Anybody"/>
              <a:ea typeface="Anybody"/>
              <a:cs typeface="Anybody"/>
              <a:sym typeface="Anybody"/>
            </a:endParaRPr>
          </a:p>
        </p:txBody>
      </p:sp>
      <p:pic>
        <p:nvPicPr>
          <p:cNvPr id="310" name="Google Shape;310;p69"/>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70"/>
          <p:cNvSpPr txBox="1"/>
          <p:nvPr/>
        </p:nvSpPr>
        <p:spPr>
          <a:xfrm>
            <a:off x="1082875" y="6820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Gráfico de dispersión</a:t>
            </a:r>
            <a:endParaRPr b="1" sz="4000">
              <a:solidFill>
                <a:schemeClr val="dk1"/>
              </a:solidFill>
              <a:latin typeface="Anybody"/>
              <a:ea typeface="Anybody"/>
              <a:cs typeface="Anybody"/>
              <a:sym typeface="Anybody"/>
            </a:endParaRPr>
          </a:p>
        </p:txBody>
      </p:sp>
      <p:pic>
        <p:nvPicPr>
          <p:cNvPr id="316" name="Google Shape;316;p70"/>
          <p:cNvPicPr preferRelativeResize="0"/>
          <p:nvPr/>
        </p:nvPicPr>
        <p:blipFill>
          <a:blip r:embed="rId4">
            <a:alphaModFix/>
          </a:blip>
          <a:stretch>
            <a:fillRect/>
          </a:stretch>
        </p:blipFill>
        <p:spPr>
          <a:xfrm>
            <a:off x="5204600" y="1910700"/>
            <a:ext cx="3420850" cy="2861075"/>
          </a:xfrm>
          <a:prstGeom prst="rect">
            <a:avLst/>
          </a:prstGeom>
          <a:noFill/>
          <a:ln>
            <a:noFill/>
          </a:ln>
          <a:effectLst>
            <a:outerShdw blurRad="114300" rotWithShape="0" algn="bl" dir="2760000" dist="47625">
              <a:srgbClr val="000000">
                <a:alpha val="83000"/>
              </a:srgbClr>
            </a:outerShdw>
          </a:effectLst>
        </p:spPr>
      </p:pic>
      <p:pic>
        <p:nvPicPr>
          <p:cNvPr id="317" name="Google Shape;317;p70"/>
          <p:cNvPicPr preferRelativeResize="0"/>
          <p:nvPr/>
        </p:nvPicPr>
        <p:blipFill>
          <a:blip r:embed="rId5">
            <a:alphaModFix/>
          </a:blip>
          <a:stretch>
            <a:fillRect/>
          </a:stretch>
        </p:blipFill>
        <p:spPr>
          <a:xfrm>
            <a:off x="351838" y="2682138"/>
            <a:ext cx="4638675" cy="723900"/>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71"/>
          <p:cNvSpPr txBox="1"/>
          <p:nvPr/>
        </p:nvSpPr>
        <p:spPr>
          <a:xfrm>
            <a:off x="1082875" y="6820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Gráfico de líneas</a:t>
            </a:r>
            <a:endParaRPr b="1" sz="4000">
              <a:solidFill>
                <a:schemeClr val="dk1"/>
              </a:solidFill>
              <a:latin typeface="Anybody"/>
              <a:ea typeface="Anybody"/>
              <a:cs typeface="Anybody"/>
              <a:sym typeface="Anybody"/>
            </a:endParaRPr>
          </a:p>
        </p:txBody>
      </p:sp>
      <p:pic>
        <p:nvPicPr>
          <p:cNvPr id="323" name="Google Shape;323;p71"/>
          <p:cNvPicPr preferRelativeResize="0"/>
          <p:nvPr/>
        </p:nvPicPr>
        <p:blipFill>
          <a:blip r:embed="rId4">
            <a:alphaModFix/>
          </a:blip>
          <a:stretch>
            <a:fillRect/>
          </a:stretch>
        </p:blipFill>
        <p:spPr>
          <a:xfrm>
            <a:off x="4721675" y="1487850"/>
            <a:ext cx="4099403" cy="3417725"/>
          </a:xfrm>
          <a:prstGeom prst="rect">
            <a:avLst/>
          </a:prstGeom>
          <a:noFill/>
          <a:ln>
            <a:noFill/>
          </a:ln>
          <a:effectLst>
            <a:outerShdw blurRad="114300" rotWithShape="0" algn="bl" dir="2760000" dist="47625">
              <a:srgbClr val="000000">
                <a:alpha val="83000"/>
              </a:srgbClr>
            </a:outerShdw>
          </a:effectLst>
        </p:spPr>
      </p:pic>
      <p:pic>
        <p:nvPicPr>
          <p:cNvPr id="324" name="Google Shape;324;p71"/>
          <p:cNvPicPr preferRelativeResize="0"/>
          <p:nvPr/>
        </p:nvPicPr>
        <p:blipFill>
          <a:blip r:embed="rId5">
            <a:alphaModFix/>
          </a:blip>
          <a:stretch>
            <a:fillRect/>
          </a:stretch>
        </p:blipFill>
        <p:spPr>
          <a:xfrm>
            <a:off x="155125" y="2416375"/>
            <a:ext cx="4416875" cy="962537"/>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72"/>
          <p:cNvSpPr txBox="1"/>
          <p:nvPr/>
        </p:nvSpPr>
        <p:spPr>
          <a:xfrm>
            <a:off x="1082875" y="6820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Gráfico de barras</a:t>
            </a:r>
            <a:endParaRPr b="1" sz="4000">
              <a:solidFill>
                <a:schemeClr val="dk1"/>
              </a:solidFill>
              <a:latin typeface="Anybody"/>
              <a:ea typeface="Anybody"/>
              <a:cs typeface="Anybody"/>
              <a:sym typeface="Anybody"/>
            </a:endParaRPr>
          </a:p>
        </p:txBody>
      </p:sp>
      <p:pic>
        <p:nvPicPr>
          <p:cNvPr id="330" name="Google Shape;330;p72"/>
          <p:cNvPicPr preferRelativeResize="0"/>
          <p:nvPr/>
        </p:nvPicPr>
        <p:blipFill>
          <a:blip r:embed="rId4">
            <a:alphaModFix/>
          </a:blip>
          <a:stretch>
            <a:fillRect/>
          </a:stretch>
        </p:blipFill>
        <p:spPr>
          <a:xfrm>
            <a:off x="4724400" y="1573375"/>
            <a:ext cx="4067835" cy="3417725"/>
          </a:xfrm>
          <a:prstGeom prst="rect">
            <a:avLst/>
          </a:prstGeom>
          <a:noFill/>
          <a:ln>
            <a:noFill/>
          </a:ln>
          <a:effectLst>
            <a:outerShdw blurRad="114300" rotWithShape="0" algn="bl" dir="2760000" dist="47625">
              <a:srgbClr val="000000">
                <a:alpha val="83000"/>
              </a:srgbClr>
            </a:outerShdw>
          </a:effectLst>
        </p:spPr>
      </p:pic>
      <p:pic>
        <p:nvPicPr>
          <p:cNvPr id="331" name="Google Shape;331;p72"/>
          <p:cNvPicPr preferRelativeResize="0"/>
          <p:nvPr/>
        </p:nvPicPr>
        <p:blipFill>
          <a:blip r:embed="rId5">
            <a:alphaModFix/>
          </a:blip>
          <a:stretch>
            <a:fillRect/>
          </a:stretch>
        </p:blipFill>
        <p:spPr>
          <a:xfrm>
            <a:off x="421225" y="2404175"/>
            <a:ext cx="4018525" cy="943375"/>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73"/>
          <p:cNvSpPr txBox="1"/>
          <p:nvPr/>
        </p:nvSpPr>
        <p:spPr>
          <a:xfrm flipH="1" rot="-60296">
            <a:off x="514391" y="1302135"/>
            <a:ext cx="7919718" cy="206253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Limitaciones </a:t>
            </a:r>
            <a:r>
              <a:rPr lang="en" sz="6100">
                <a:solidFill>
                  <a:schemeClr val="dk1"/>
                </a:solidFill>
                <a:latin typeface="Anybody"/>
                <a:ea typeface="Anybody"/>
                <a:cs typeface="Anybody"/>
                <a:sym typeface="Anybody"/>
              </a:rPr>
              <a:t>conocidas</a:t>
            </a:r>
            <a:endParaRPr sz="6100">
              <a:solidFill>
                <a:schemeClr val="dk1"/>
              </a:solidFill>
              <a:latin typeface="Anybody"/>
              <a:ea typeface="Anybody"/>
              <a:cs typeface="Anybody"/>
              <a:sym typeface="Anybody"/>
            </a:endParaRPr>
          </a:p>
        </p:txBody>
      </p:sp>
      <p:pic>
        <p:nvPicPr>
          <p:cNvPr id="337" name="Google Shape;337;p73"/>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74"/>
          <p:cNvSpPr txBox="1"/>
          <p:nvPr/>
        </p:nvSpPr>
        <p:spPr>
          <a:xfrm>
            <a:off x="1082875" y="6058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¿Cuáles?</a:t>
            </a:r>
            <a:endParaRPr b="1" sz="4000">
              <a:solidFill>
                <a:schemeClr val="dk1"/>
              </a:solidFill>
              <a:latin typeface="Anybody"/>
              <a:ea typeface="Anybody"/>
              <a:cs typeface="Anybody"/>
              <a:sym typeface="Anybody"/>
            </a:endParaRPr>
          </a:p>
        </p:txBody>
      </p:sp>
      <p:sp>
        <p:nvSpPr>
          <p:cNvPr id="343" name="Google Shape;343;p74"/>
          <p:cNvSpPr txBox="1"/>
          <p:nvPr/>
        </p:nvSpPr>
        <p:spPr>
          <a:xfrm>
            <a:off x="354300" y="1364800"/>
            <a:ext cx="8356800" cy="3595500"/>
          </a:xfrm>
          <a:prstGeom prst="rect">
            <a:avLst/>
          </a:prstGeom>
          <a:noFill/>
          <a:ln>
            <a:noFill/>
          </a:ln>
        </p:spPr>
        <p:txBody>
          <a:bodyPr anchorCtr="0" anchor="t" bIns="91425" lIns="91425" spcFirstLastPara="1" rIns="91425" wrap="square" tIns="91425">
            <a:noAutofit/>
          </a:bodyPr>
          <a:lstStyle/>
          <a:p>
            <a:pPr indent="-349250" lvl="0" marL="457200" rtl="0" algn="just">
              <a:lnSpc>
                <a:spcPct val="110000"/>
              </a:lnSpc>
              <a:spcBef>
                <a:spcPts val="5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Limitaciones de tamaño de datos (</a:t>
            </a:r>
            <a:r>
              <a:rPr lang="en" sz="1900">
                <a:solidFill>
                  <a:schemeClr val="dk1"/>
                </a:solidFill>
                <a:latin typeface="Anybody"/>
                <a:ea typeface="Anybody"/>
                <a:cs typeface="Anybody"/>
                <a:sym typeface="Anybody"/>
              </a:rPr>
              <a:t>están l</a:t>
            </a:r>
            <a:r>
              <a:rPr lang="en" sz="1900">
                <a:solidFill>
                  <a:schemeClr val="dk1"/>
                </a:solidFill>
                <a:latin typeface="Anybody"/>
                <a:ea typeface="Anybody"/>
                <a:cs typeface="Anybody"/>
                <a:sym typeface="Anybody"/>
              </a:rPr>
              <a:t>imitados a 150.000 filas. Si se seleccionan más de 150.000 filas, sólo se utilizan las 150.000 filas principales). </a:t>
            </a:r>
            <a:endParaRPr sz="1900">
              <a:solidFill>
                <a:schemeClr val="dk1"/>
              </a:solidFill>
              <a:latin typeface="Anybody"/>
              <a:ea typeface="Anybody"/>
              <a:cs typeface="Anybody"/>
              <a:sym typeface="Anybody"/>
            </a:endParaRPr>
          </a:p>
          <a:p>
            <a:pPr indent="-349250" lvl="0" marL="457200" rtl="0" algn="just">
              <a:lnSpc>
                <a:spcPct val="110000"/>
              </a:lnSpc>
              <a:spcBef>
                <a:spcPts val="5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Los datos de entrada tienen un límite de 250 MB.</a:t>
            </a:r>
            <a:endParaRPr sz="1900">
              <a:solidFill>
                <a:schemeClr val="dk1"/>
              </a:solidFill>
              <a:latin typeface="Anybody"/>
              <a:ea typeface="Anybody"/>
              <a:cs typeface="Anybody"/>
              <a:sym typeface="Anybody"/>
            </a:endParaRPr>
          </a:p>
          <a:p>
            <a:pPr indent="-349250" lvl="0" marL="457200" rtl="0" algn="just">
              <a:lnSpc>
                <a:spcPct val="110000"/>
              </a:lnSpc>
              <a:spcBef>
                <a:spcPts val="5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Si el conjunto de datos de entrada tiene una columna con un valor de cadena superior a 32766 caracteres, ese valor se trunca.</a:t>
            </a:r>
            <a:endParaRPr sz="1900">
              <a:solidFill>
                <a:schemeClr val="dk1"/>
              </a:solidFill>
              <a:latin typeface="Anybody"/>
              <a:ea typeface="Anybody"/>
              <a:cs typeface="Anybody"/>
              <a:sym typeface="Anybody"/>
            </a:endParaRPr>
          </a:p>
          <a:p>
            <a:pPr indent="-349250" lvl="0" marL="457200" rtl="0" algn="just">
              <a:lnSpc>
                <a:spcPct val="110000"/>
              </a:lnSpc>
              <a:spcBef>
                <a:spcPts val="5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Resolución. Todas las imágenes de Python se muestran a 72 DPI.</a:t>
            </a:r>
            <a:endParaRPr sz="1900">
              <a:solidFill>
                <a:schemeClr val="dk1"/>
              </a:solidFill>
              <a:latin typeface="Anybody"/>
              <a:ea typeface="Anybody"/>
              <a:cs typeface="Anybody"/>
              <a:sym typeface="Anybody"/>
            </a:endParaRPr>
          </a:p>
          <a:p>
            <a:pPr indent="-349250" lvl="0" marL="457200" rtl="0" algn="just">
              <a:lnSpc>
                <a:spcPct val="110000"/>
              </a:lnSpc>
              <a:spcBef>
                <a:spcPts val="500"/>
              </a:spcBef>
              <a:spcAft>
                <a:spcPts val="500"/>
              </a:spcAft>
              <a:buClr>
                <a:schemeClr val="dk1"/>
              </a:buClr>
              <a:buSzPts val="1900"/>
              <a:buFont typeface="Anybody"/>
              <a:buChar char="➜"/>
            </a:pPr>
            <a:r>
              <a:rPr lang="en" sz="1900">
                <a:solidFill>
                  <a:schemeClr val="dk1"/>
                </a:solidFill>
                <a:latin typeface="Anybody"/>
                <a:ea typeface="Anybody"/>
                <a:cs typeface="Anybody"/>
                <a:sym typeface="Anybody"/>
              </a:rPr>
              <a:t>Limitación de tiempo de cálculo. Si un cálculo visual de Python supera los cinco minutos, se agota el tiempo de espera de ejecución, lo que resulta en un error.</a:t>
            </a:r>
            <a:endParaRPr sz="1900">
              <a:solidFill>
                <a:schemeClr val="dk1"/>
              </a:solidFill>
              <a:latin typeface="Anybody"/>
              <a:ea typeface="Anybody"/>
              <a:cs typeface="Anybody"/>
              <a:sym typeface="Anybod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57"/>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0" lang="en" sz="2800" u="none" cap="none" strike="noStrike">
                <a:solidFill>
                  <a:srgbClr val="222222"/>
                </a:solidFill>
                <a:latin typeface="Anybody Black"/>
                <a:ea typeface="Anybody Black"/>
                <a:cs typeface="Anybody Black"/>
                <a:sym typeface="Anybody Black"/>
              </a:rPr>
              <a:t>Agenda</a:t>
            </a:r>
            <a:endParaRPr i="0" sz="2800" u="none" cap="none" strike="noStrike">
              <a:solidFill>
                <a:srgbClr val="222222"/>
              </a:solidFill>
              <a:latin typeface="Anybody Black"/>
              <a:ea typeface="Anybody Black"/>
              <a:cs typeface="Anybody Black"/>
              <a:sym typeface="Anybody Black"/>
            </a:endParaRPr>
          </a:p>
        </p:txBody>
      </p:sp>
      <p:sp>
        <p:nvSpPr>
          <p:cNvPr id="212" name="Google Shape;212;p57"/>
          <p:cNvSpPr txBox="1"/>
          <p:nvPr/>
        </p:nvSpPr>
        <p:spPr>
          <a:xfrm>
            <a:off x="3705600" y="1985650"/>
            <a:ext cx="5438400" cy="2668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Script de Python en Power BI</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Cargar datos mediante un script</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Visualizaciones de python en Power BI</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Limitaciones conocidas</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Seaborn</a:t>
            </a:r>
            <a:endParaRPr sz="1800">
              <a:solidFill>
                <a:schemeClr val="dk1"/>
              </a:solidFill>
              <a:latin typeface="Anybody"/>
              <a:ea typeface="Anybody"/>
              <a:cs typeface="Anybody"/>
              <a:sym typeface="Anybody"/>
            </a:endParaRPr>
          </a:p>
        </p:txBody>
      </p:sp>
      <p:sp>
        <p:nvSpPr>
          <p:cNvPr id="213" name="Google Shape;213;p57"/>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14" name="Google Shape;214;p57"/>
          <p:cNvGrpSpPr/>
          <p:nvPr/>
        </p:nvGrpSpPr>
        <p:grpSpPr>
          <a:xfrm>
            <a:off x="3996699" y="889294"/>
            <a:ext cx="476585" cy="475272"/>
            <a:chOff x="3859600" y="3591950"/>
            <a:chExt cx="296975" cy="296175"/>
          </a:xfrm>
        </p:grpSpPr>
        <p:sp>
          <p:nvSpPr>
            <p:cNvPr id="215" name="Google Shape;215;p5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8" name="Google Shape;218;p57"/>
          <p:cNvPicPr preferRelativeResize="0"/>
          <p:nvPr/>
        </p:nvPicPr>
        <p:blipFill>
          <a:blip r:embed="rId4">
            <a:alphaModFix amt="96000"/>
          </a:blip>
          <a:stretch>
            <a:fillRect/>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75"/>
          <p:cNvSpPr txBox="1"/>
          <p:nvPr/>
        </p:nvSpPr>
        <p:spPr>
          <a:xfrm>
            <a:off x="1082875" y="6058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¿Cuáles?</a:t>
            </a:r>
            <a:endParaRPr b="1" sz="4000">
              <a:solidFill>
                <a:schemeClr val="dk1"/>
              </a:solidFill>
              <a:latin typeface="Anybody"/>
              <a:ea typeface="Anybody"/>
              <a:cs typeface="Anybody"/>
              <a:sym typeface="Anybody"/>
            </a:endParaRPr>
          </a:p>
        </p:txBody>
      </p:sp>
      <p:sp>
        <p:nvSpPr>
          <p:cNvPr id="349" name="Google Shape;349;p75"/>
          <p:cNvSpPr txBox="1"/>
          <p:nvPr/>
        </p:nvSpPr>
        <p:spPr>
          <a:xfrm>
            <a:off x="354300" y="1517200"/>
            <a:ext cx="8356800" cy="3192300"/>
          </a:xfrm>
          <a:prstGeom prst="rect">
            <a:avLst/>
          </a:prstGeom>
          <a:noFill/>
          <a:ln>
            <a:noFill/>
          </a:ln>
        </p:spPr>
        <p:txBody>
          <a:bodyPr anchorCtr="0" anchor="t" bIns="91425" lIns="91425" spcFirstLastPara="1" rIns="91425" wrap="square" tIns="91425">
            <a:noAutofit/>
          </a:bodyPr>
          <a:lstStyle/>
          <a:p>
            <a:pPr indent="-349250" lvl="0" marL="457200" rtl="0" algn="just">
              <a:lnSpc>
                <a:spcPct val="110000"/>
              </a:lnSpc>
              <a:spcBef>
                <a:spcPts val="5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Relaciones. Si se seleccionan campos de datos de diferentes tablas sin una relación definida entre ellos, se produce un error.</a:t>
            </a:r>
            <a:endParaRPr sz="1900">
              <a:solidFill>
                <a:schemeClr val="dk1"/>
              </a:solidFill>
              <a:latin typeface="Anybody"/>
              <a:ea typeface="Anybody"/>
              <a:cs typeface="Anybody"/>
              <a:sym typeface="Anybody"/>
            </a:endParaRPr>
          </a:p>
          <a:p>
            <a:pPr indent="-349250" lvl="0" marL="457200" rtl="0" algn="just">
              <a:lnSpc>
                <a:spcPct val="110000"/>
              </a:lnSpc>
              <a:spcBef>
                <a:spcPts val="5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Los objetos visuales de Python se actualizan tras las actualizaciones de datos, el filtrado y el resaltado. La imagen en sí no es interactiva y no puede ser la fuente de filtrado cruzado.</a:t>
            </a:r>
            <a:endParaRPr sz="1900">
              <a:solidFill>
                <a:schemeClr val="dk1"/>
              </a:solidFill>
              <a:latin typeface="Anybody"/>
              <a:ea typeface="Anybody"/>
              <a:cs typeface="Anybody"/>
              <a:sym typeface="Anybody"/>
            </a:endParaRPr>
          </a:p>
          <a:p>
            <a:pPr indent="-349250" lvl="0" marL="457200" rtl="0" algn="just">
              <a:lnSpc>
                <a:spcPct val="110000"/>
              </a:lnSpc>
              <a:spcBef>
                <a:spcPts val="500"/>
              </a:spcBef>
              <a:spcAft>
                <a:spcPts val="500"/>
              </a:spcAft>
              <a:buClr>
                <a:schemeClr val="dk1"/>
              </a:buClr>
              <a:buSzPts val="1900"/>
              <a:buFont typeface="Anybody"/>
              <a:buChar char="➜"/>
            </a:pPr>
            <a:r>
              <a:rPr lang="en" sz="1900">
                <a:solidFill>
                  <a:schemeClr val="dk1"/>
                </a:solidFill>
                <a:latin typeface="Anybody"/>
                <a:ea typeface="Anybody"/>
                <a:cs typeface="Anybody"/>
                <a:sym typeface="Anybody"/>
              </a:rPr>
              <a:t>Los elementos visuales de Python responden a resaltar otros elementos visuales, pero no puede hacer clic en elementos en el objeto visual de Python para filtrar otros elementos.</a:t>
            </a:r>
            <a:endParaRPr sz="1900">
              <a:solidFill>
                <a:schemeClr val="dk1"/>
              </a:solidFill>
              <a:latin typeface="Anybody"/>
              <a:ea typeface="Anybody"/>
              <a:cs typeface="Anybody"/>
              <a:sym typeface="Anybod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76"/>
          <p:cNvSpPr txBox="1"/>
          <p:nvPr/>
        </p:nvSpPr>
        <p:spPr>
          <a:xfrm>
            <a:off x="1082875" y="6058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¿Cuáles?</a:t>
            </a:r>
            <a:endParaRPr b="1" sz="4000">
              <a:solidFill>
                <a:schemeClr val="dk1"/>
              </a:solidFill>
              <a:latin typeface="Anybody"/>
              <a:ea typeface="Anybody"/>
              <a:cs typeface="Anybody"/>
              <a:sym typeface="Anybody"/>
            </a:endParaRPr>
          </a:p>
        </p:txBody>
      </p:sp>
      <p:sp>
        <p:nvSpPr>
          <p:cNvPr id="355" name="Google Shape;355;p76"/>
          <p:cNvSpPr txBox="1"/>
          <p:nvPr/>
        </p:nvSpPr>
        <p:spPr>
          <a:xfrm>
            <a:off x="354300" y="1669600"/>
            <a:ext cx="8356800" cy="2764800"/>
          </a:xfrm>
          <a:prstGeom prst="rect">
            <a:avLst/>
          </a:prstGeom>
          <a:noFill/>
          <a:ln>
            <a:noFill/>
          </a:ln>
        </p:spPr>
        <p:txBody>
          <a:bodyPr anchorCtr="0" anchor="t" bIns="91425" lIns="91425" spcFirstLastPara="1" rIns="91425" wrap="square" tIns="91425">
            <a:noAutofit/>
          </a:bodyPr>
          <a:lstStyle/>
          <a:p>
            <a:pPr indent="-349250" lvl="0" marL="457200" rtl="0" algn="just">
              <a:lnSpc>
                <a:spcPct val="110000"/>
              </a:lnSpc>
              <a:spcBef>
                <a:spcPts val="5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Sólo los gráficos que se trazan en el dispositivo de visualización predeterminado de Python se muestran correctamente en el lienzo. Se debe evitar usar explícitamente un dispositivo de visualización Python diferente.</a:t>
            </a:r>
            <a:endParaRPr sz="1900">
              <a:solidFill>
                <a:schemeClr val="dk1"/>
              </a:solidFill>
              <a:latin typeface="Anybody"/>
              <a:ea typeface="Anybody"/>
              <a:cs typeface="Anybody"/>
              <a:sym typeface="Anybody"/>
            </a:endParaRPr>
          </a:p>
          <a:p>
            <a:pPr indent="-349250" lvl="0" marL="457200" rtl="0" algn="just">
              <a:lnSpc>
                <a:spcPct val="110000"/>
              </a:lnSpc>
              <a:spcBef>
                <a:spcPts val="500"/>
              </a:spcBef>
              <a:spcAft>
                <a:spcPts val="500"/>
              </a:spcAft>
              <a:buClr>
                <a:schemeClr val="dk1"/>
              </a:buClr>
              <a:buSzPts val="1900"/>
              <a:buFont typeface="Anybody"/>
              <a:buChar char="➜"/>
            </a:pPr>
            <a:r>
              <a:rPr lang="en" sz="1900">
                <a:solidFill>
                  <a:schemeClr val="dk1"/>
                </a:solidFill>
                <a:latin typeface="Anybody"/>
                <a:ea typeface="Anybody"/>
                <a:cs typeface="Anybody"/>
                <a:sym typeface="Anybody"/>
              </a:rPr>
              <a:t>Los objetos visuales de Python no admiten el cambio de nombre de las columnas de entrada. Las columnas se denominarán por su nombre original durante la ejecución del script.</a:t>
            </a:r>
            <a:endParaRPr sz="1900">
              <a:solidFill>
                <a:schemeClr val="dk1"/>
              </a:solidFill>
              <a:latin typeface="Anybody"/>
              <a:ea typeface="Anybody"/>
              <a:cs typeface="Anybody"/>
              <a:sym typeface="Anybod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77"/>
          <p:cNvSpPr/>
          <p:nvPr/>
        </p:nvSpPr>
        <p:spPr>
          <a:xfrm>
            <a:off x="8380963" y="48200"/>
            <a:ext cx="583500" cy="392400"/>
          </a:xfrm>
          <a:prstGeom prst="roundRect">
            <a:avLst>
              <a:gd fmla="val 16667" name="adj"/>
            </a:avLst>
          </a:prstGeom>
          <a:solidFill>
            <a:srgbClr val="9F5C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361" name="Google Shape;361;p77"/>
          <p:cNvCxnSpPr/>
          <p:nvPr/>
        </p:nvCxnSpPr>
        <p:spPr>
          <a:xfrm>
            <a:off x="437700" y="907225"/>
            <a:ext cx="8304000" cy="0"/>
          </a:xfrm>
          <a:prstGeom prst="straightConnector1">
            <a:avLst/>
          </a:prstGeom>
          <a:noFill/>
          <a:ln cap="flat" cmpd="sng" w="9525">
            <a:solidFill>
              <a:schemeClr val="dk2"/>
            </a:solidFill>
            <a:prstDash val="solid"/>
            <a:round/>
            <a:headEnd len="med" w="med" type="none"/>
            <a:tailEnd len="med" w="med" type="none"/>
          </a:ln>
        </p:spPr>
      </p:cxnSp>
      <p:pic>
        <p:nvPicPr>
          <p:cNvPr id="362" name="Google Shape;362;p77"/>
          <p:cNvPicPr preferRelativeResize="0"/>
          <p:nvPr/>
        </p:nvPicPr>
        <p:blipFill>
          <a:blip r:embed="rId4">
            <a:alphaModFix/>
          </a:blip>
          <a:stretch>
            <a:fillRect/>
          </a:stretch>
        </p:blipFill>
        <p:spPr>
          <a:xfrm>
            <a:off x="8080425" y="120313"/>
            <a:ext cx="771601" cy="771601"/>
          </a:xfrm>
          <a:prstGeom prst="rect">
            <a:avLst/>
          </a:prstGeom>
          <a:noFill/>
          <a:ln>
            <a:noFill/>
          </a:ln>
        </p:spPr>
      </p:pic>
      <p:pic>
        <p:nvPicPr>
          <p:cNvPr id="363" name="Google Shape;363;p77"/>
          <p:cNvPicPr preferRelativeResize="0"/>
          <p:nvPr/>
        </p:nvPicPr>
        <p:blipFill>
          <a:blip r:embed="rId5">
            <a:alphaModFix/>
          </a:blip>
          <a:stretch>
            <a:fillRect/>
          </a:stretch>
        </p:blipFill>
        <p:spPr>
          <a:xfrm rot="-1190799">
            <a:off x="215363" y="2641135"/>
            <a:ext cx="2194954" cy="2194954"/>
          </a:xfrm>
          <a:prstGeom prst="rect">
            <a:avLst/>
          </a:prstGeom>
          <a:noFill/>
          <a:ln>
            <a:noFill/>
          </a:ln>
        </p:spPr>
      </p:pic>
      <p:sp>
        <p:nvSpPr>
          <p:cNvPr id="364" name="Google Shape;364;p77"/>
          <p:cNvSpPr txBox="1"/>
          <p:nvPr/>
        </p:nvSpPr>
        <p:spPr>
          <a:xfrm flipH="1" rot="-60409">
            <a:off x="1099750" y="1830660"/>
            <a:ext cx="6812252" cy="1092779"/>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5900">
                <a:solidFill>
                  <a:schemeClr val="dk1"/>
                </a:solidFill>
                <a:latin typeface="Anybody"/>
                <a:ea typeface="Anybody"/>
                <a:cs typeface="Anybody"/>
                <a:sym typeface="Anybody"/>
              </a:rPr>
              <a:t>Seaborn</a:t>
            </a:r>
            <a:endParaRPr b="1" sz="5900">
              <a:solidFill>
                <a:schemeClr val="dk1"/>
              </a:solidFill>
              <a:latin typeface="Anybody"/>
              <a:ea typeface="Anybody"/>
              <a:cs typeface="Anybody"/>
              <a:sym typeface="Anybod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78"/>
          <p:cNvSpPr txBox="1"/>
          <p:nvPr/>
        </p:nvSpPr>
        <p:spPr>
          <a:xfrm>
            <a:off x="1082875" y="6058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¿Qué es?</a:t>
            </a:r>
            <a:endParaRPr b="1" sz="4000">
              <a:solidFill>
                <a:schemeClr val="dk1"/>
              </a:solidFill>
              <a:latin typeface="Anybody"/>
              <a:ea typeface="Anybody"/>
              <a:cs typeface="Anybody"/>
              <a:sym typeface="Anybody"/>
            </a:endParaRPr>
          </a:p>
        </p:txBody>
      </p:sp>
      <p:sp>
        <p:nvSpPr>
          <p:cNvPr id="370" name="Google Shape;370;p78"/>
          <p:cNvSpPr txBox="1"/>
          <p:nvPr/>
        </p:nvSpPr>
        <p:spPr>
          <a:xfrm>
            <a:off x="529675" y="1364800"/>
            <a:ext cx="8038200" cy="2528400"/>
          </a:xfrm>
          <a:prstGeom prst="rect">
            <a:avLst/>
          </a:prstGeom>
          <a:noFill/>
          <a:ln>
            <a:noFill/>
          </a:ln>
        </p:spPr>
        <p:txBody>
          <a:bodyPr anchorCtr="0" anchor="t" bIns="91425" lIns="91425" spcFirstLastPara="1" rIns="91425" wrap="square" tIns="91425">
            <a:noAutofit/>
          </a:bodyPr>
          <a:lstStyle/>
          <a:p>
            <a:pPr indent="-349250" lvl="0" marL="457200" rtl="0" algn="just">
              <a:lnSpc>
                <a:spcPct val="110000"/>
              </a:lnSpc>
              <a:spcBef>
                <a:spcPts val="5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Seaborn es una biblioteca utilizada principalmente para el trazado estadístico en Python. </a:t>
            </a:r>
            <a:endParaRPr sz="1900">
              <a:solidFill>
                <a:schemeClr val="dk1"/>
              </a:solidFill>
              <a:latin typeface="Anybody"/>
              <a:ea typeface="Anybody"/>
              <a:cs typeface="Anybody"/>
              <a:sym typeface="Anybody"/>
            </a:endParaRPr>
          </a:p>
          <a:p>
            <a:pPr indent="-349250" lvl="0" marL="457200" rtl="0" algn="just">
              <a:lnSpc>
                <a:spcPct val="110000"/>
              </a:lnSpc>
              <a:spcBef>
                <a:spcPts val="5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Está construido sobre Matplotlib y proporciona estilos predeterminados y paletas de colores para hacer que las gráficas estadísticas sean más atractivas.</a:t>
            </a:r>
            <a:endParaRPr sz="1900">
              <a:solidFill>
                <a:schemeClr val="dk1"/>
              </a:solidFill>
              <a:latin typeface="Anybody"/>
              <a:ea typeface="Anybody"/>
              <a:cs typeface="Anybody"/>
              <a:sym typeface="Anybody"/>
            </a:endParaRPr>
          </a:p>
          <a:p>
            <a:pPr indent="-349250" lvl="0" marL="457200" rtl="0" algn="just">
              <a:lnSpc>
                <a:spcPct val="110000"/>
              </a:lnSpc>
              <a:spcBef>
                <a:spcPts val="500"/>
              </a:spcBef>
              <a:spcAft>
                <a:spcPts val="500"/>
              </a:spcAft>
              <a:buClr>
                <a:schemeClr val="dk1"/>
              </a:buClr>
              <a:buSzPts val="1900"/>
              <a:buFont typeface="Anybody"/>
              <a:buChar char="➜"/>
            </a:pPr>
            <a:r>
              <a:rPr lang="en" sz="1900">
                <a:solidFill>
                  <a:schemeClr val="dk1"/>
                </a:solidFill>
                <a:latin typeface="Anybody"/>
                <a:ea typeface="Anybody"/>
                <a:cs typeface="Anybody"/>
                <a:sym typeface="Anybody"/>
              </a:rPr>
              <a:t>Esta librería nos permite generar gráficos a partir de DataFrames de Pandas de manera muy cómoda y accesible. </a:t>
            </a:r>
            <a:endParaRPr sz="1900">
              <a:solidFill>
                <a:schemeClr val="dk1"/>
              </a:solidFill>
              <a:latin typeface="Anybody"/>
              <a:ea typeface="Anybody"/>
              <a:cs typeface="Anybody"/>
              <a:sym typeface="Anybody"/>
            </a:endParaRPr>
          </a:p>
        </p:txBody>
      </p:sp>
      <p:pic>
        <p:nvPicPr>
          <p:cNvPr id="371" name="Google Shape;371;p78"/>
          <p:cNvPicPr preferRelativeResize="0"/>
          <p:nvPr/>
        </p:nvPicPr>
        <p:blipFill>
          <a:blip r:embed="rId4">
            <a:alphaModFix/>
          </a:blip>
          <a:stretch>
            <a:fillRect/>
          </a:stretch>
        </p:blipFill>
        <p:spPr>
          <a:xfrm>
            <a:off x="4511475" y="3898825"/>
            <a:ext cx="3623075" cy="957700"/>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79"/>
          <p:cNvSpPr txBox="1"/>
          <p:nvPr/>
        </p:nvSpPr>
        <p:spPr>
          <a:xfrm flipH="1" rot="-60323">
            <a:off x="1373903" y="1597285"/>
            <a:ext cx="6138045" cy="112368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Scatterplot()</a:t>
            </a:r>
            <a:endParaRPr b="1" sz="6100">
              <a:solidFill>
                <a:schemeClr val="dk1"/>
              </a:solidFill>
              <a:latin typeface="Anybody"/>
              <a:ea typeface="Anybody"/>
              <a:cs typeface="Anybody"/>
              <a:sym typeface="Anybody"/>
            </a:endParaRPr>
          </a:p>
        </p:txBody>
      </p:sp>
      <p:pic>
        <p:nvPicPr>
          <p:cNvPr id="377" name="Google Shape;377;p79"/>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80"/>
          <p:cNvSpPr txBox="1"/>
          <p:nvPr/>
        </p:nvSpPr>
        <p:spPr>
          <a:xfrm>
            <a:off x="1082875" y="6820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¿Qué es?</a:t>
            </a:r>
            <a:endParaRPr b="1" sz="4000">
              <a:solidFill>
                <a:schemeClr val="dk1"/>
              </a:solidFill>
              <a:latin typeface="Anybody"/>
              <a:ea typeface="Anybody"/>
              <a:cs typeface="Anybody"/>
              <a:sym typeface="Anybody"/>
            </a:endParaRPr>
          </a:p>
        </p:txBody>
      </p:sp>
      <p:sp>
        <p:nvSpPr>
          <p:cNvPr id="383" name="Google Shape;383;p80"/>
          <p:cNvSpPr txBox="1"/>
          <p:nvPr/>
        </p:nvSpPr>
        <p:spPr>
          <a:xfrm>
            <a:off x="391350" y="1719200"/>
            <a:ext cx="8274600" cy="3236400"/>
          </a:xfrm>
          <a:prstGeom prst="rect">
            <a:avLst/>
          </a:prstGeom>
          <a:noFill/>
          <a:ln>
            <a:noFill/>
          </a:ln>
        </p:spPr>
        <p:txBody>
          <a:bodyPr anchorCtr="0" anchor="t" bIns="91425" lIns="91425" spcFirstLastPara="1" rIns="91425" wrap="square" tIns="91425">
            <a:noAutofit/>
          </a:bodyPr>
          <a:lstStyle/>
          <a:p>
            <a:pPr indent="-349250" lvl="0" marL="457200" rtl="0" algn="just">
              <a:lnSpc>
                <a:spcPct val="115000"/>
              </a:lnSpc>
              <a:spcBef>
                <a:spcPts val="7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Scatterplot se puede utilizar con varias agrupaciones semánticas que pueden ayudar a comprender bien en un gráfico.</a:t>
            </a:r>
            <a:endParaRPr sz="1900">
              <a:solidFill>
                <a:schemeClr val="dk1"/>
              </a:solidFill>
              <a:latin typeface="Anybody"/>
              <a:ea typeface="Anybody"/>
              <a:cs typeface="Anybody"/>
              <a:sym typeface="Anybody"/>
            </a:endParaRPr>
          </a:p>
          <a:p>
            <a:pPr indent="-349250" lvl="0" marL="457200" rtl="0" algn="just">
              <a:lnSpc>
                <a:spcPct val="115000"/>
              </a:lnSpc>
              <a:spcBef>
                <a:spcPts val="7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 Pueden trazar gráficos bidimensionales que se pueden mejorar asignando hasta tres variables adicionales mientras se utiliza la semántica de los parámetros de tono, tamaño y estilo. </a:t>
            </a:r>
            <a:endParaRPr sz="1900">
              <a:solidFill>
                <a:schemeClr val="dk1"/>
              </a:solidFill>
              <a:latin typeface="Anybody"/>
              <a:ea typeface="Anybody"/>
              <a:cs typeface="Anybody"/>
              <a:sym typeface="Anybody"/>
            </a:endParaRPr>
          </a:p>
          <a:p>
            <a:pPr indent="-349250" lvl="0" marL="457200" rtl="0" algn="just">
              <a:lnSpc>
                <a:spcPct val="115000"/>
              </a:lnSpc>
              <a:spcBef>
                <a:spcPts val="700"/>
              </a:spcBef>
              <a:spcAft>
                <a:spcPts val="700"/>
              </a:spcAft>
              <a:buClr>
                <a:schemeClr val="dk1"/>
              </a:buClr>
              <a:buSzPts val="1900"/>
              <a:buFont typeface="Anybody"/>
              <a:buChar char="➜"/>
            </a:pPr>
            <a:r>
              <a:rPr lang="en" sz="1900">
                <a:solidFill>
                  <a:schemeClr val="dk1"/>
                </a:solidFill>
                <a:latin typeface="Anybody"/>
                <a:ea typeface="Anybody"/>
                <a:cs typeface="Anybody"/>
                <a:sym typeface="Anybody"/>
              </a:rPr>
              <a:t>Todos los parámetros controlan la semántica visual que se utilizan para identificar los diferentes subconjuntos.</a:t>
            </a:r>
            <a:endParaRPr sz="1900">
              <a:solidFill>
                <a:schemeClr val="dk1"/>
              </a:solidFill>
              <a:latin typeface="Anybody"/>
              <a:ea typeface="Anybody"/>
              <a:cs typeface="Anybody"/>
              <a:sym typeface="Anybod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81"/>
          <p:cNvSpPr txBox="1"/>
          <p:nvPr/>
        </p:nvSpPr>
        <p:spPr>
          <a:xfrm>
            <a:off x="714250" y="682075"/>
            <a:ext cx="6993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4000">
              <a:solidFill>
                <a:schemeClr val="dk1"/>
              </a:solidFill>
              <a:latin typeface="Anybody"/>
              <a:ea typeface="Anybody"/>
              <a:cs typeface="Anybody"/>
              <a:sym typeface="Anybody"/>
            </a:endParaRPr>
          </a:p>
        </p:txBody>
      </p:sp>
      <p:pic>
        <p:nvPicPr>
          <p:cNvPr id="389" name="Google Shape;389;p81"/>
          <p:cNvPicPr preferRelativeResize="0"/>
          <p:nvPr/>
        </p:nvPicPr>
        <p:blipFill>
          <a:blip r:embed="rId4">
            <a:alphaModFix/>
          </a:blip>
          <a:stretch>
            <a:fillRect/>
          </a:stretch>
        </p:blipFill>
        <p:spPr>
          <a:xfrm>
            <a:off x="2055488" y="1455250"/>
            <a:ext cx="5033025" cy="3372850"/>
          </a:xfrm>
          <a:prstGeom prst="rect">
            <a:avLst/>
          </a:prstGeom>
          <a:noFill/>
          <a:ln>
            <a:noFill/>
          </a:ln>
          <a:effectLst>
            <a:outerShdw blurRad="114300" rotWithShape="0" algn="bl" dir="2760000" dist="47625">
              <a:srgbClr val="000000">
                <a:alpha val="73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82"/>
          <p:cNvSpPr txBox="1"/>
          <p:nvPr/>
        </p:nvSpPr>
        <p:spPr>
          <a:xfrm flipH="1" rot="-60315">
            <a:off x="1670483" y="1598435"/>
            <a:ext cx="5420634" cy="206253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lang="en" sz="6100">
                <a:solidFill>
                  <a:schemeClr val="dk1"/>
                </a:solidFill>
                <a:latin typeface="Anybody"/>
                <a:ea typeface="Anybody"/>
                <a:cs typeface="Anybody"/>
                <a:sym typeface="Anybody"/>
              </a:rPr>
              <a:t>Scatter Plot con</a:t>
            </a:r>
            <a:r>
              <a:rPr b="1" lang="en" sz="6100">
                <a:solidFill>
                  <a:schemeClr val="dk1"/>
                </a:solidFill>
                <a:latin typeface="Anybody"/>
                <a:ea typeface="Anybody"/>
                <a:cs typeface="Anybody"/>
                <a:sym typeface="Anybody"/>
              </a:rPr>
              <a:t> labels</a:t>
            </a:r>
            <a:endParaRPr b="1" sz="6100">
              <a:solidFill>
                <a:schemeClr val="dk1"/>
              </a:solidFill>
              <a:latin typeface="Anybody"/>
              <a:ea typeface="Anybody"/>
              <a:cs typeface="Anybody"/>
              <a:sym typeface="Anybody"/>
            </a:endParaRPr>
          </a:p>
        </p:txBody>
      </p:sp>
      <p:pic>
        <p:nvPicPr>
          <p:cNvPr id="395" name="Google Shape;395;p82"/>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83"/>
          <p:cNvSpPr txBox="1"/>
          <p:nvPr/>
        </p:nvSpPr>
        <p:spPr>
          <a:xfrm>
            <a:off x="635600" y="682075"/>
            <a:ext cx="816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4000">
              <a:solidFill>
                <a:schemeClr val="dk1"/>
              </a:solidFill>
              <a:latin typeface="Anybody"/>
              <a:ea typeface="Anybody"/>
              <a:cs typeface="Anybody"/>
              <a:sym typeface="Anybody"/>
            </a:endParaRPr>
          </a:p>
        </p:txBody>
      </p:sp>
      <p:pic>
        <p:nvPicPr>
          <p:cNvPr id="401" name="Google Shape;401;p83"/>
          <p:cNvPicPr preferRelativeResize="0"/>
          <p:nvPr/>
        </p:nvPicPr>
        <p:blipFill>
          <a:blip r:embed="rId4">
            <a:alphaModFix/>
          </a:blip>
          <a:stretch>
            <a:fillRect/>
          </a:stretch>
        </p:blipFill>
        <p:spPr>
          <a:xfrm>
            <a:off x="2504063" y="2167825"/>
            <a:ext cx="4135875" cy="2740025"/>
          </a:xfrm>
          <a:prstGeom prst="rect">
            <a:avLst/>
          </a:prstGeom>
          <a:noFill/>
          <a:ln>
            <a:noFill/>
          </a:ln>
          <a:effectLst>
            <a:outerShdw blurRad="114300" rotWithShape="0" algn="bl" dir="2760000" dist="47625">
              <a:srgbClr val="000000">
                <a:alpha val="83000"/>
              </a:srgbClr>
            </a:outerShdw>
          </a:effectLst>
        </p:spPr>
      </p:pic>
      <p:pic>
        <p:nvPicPr>
          <p:cNvPr id="402" name="Google Shape;402;p83"/>
          <p:cNvPicPr preferRelativeResize="0"/>
          <p:nvPr/>
        </p:nvPicPr>
        <p:blipFill>
          <a:blip r:embed="rId5">
            <a:alphaModFix/>
          </a:blip>
          <a:stretch>
            <a:fillRect/>
          </a:stretch>
        </p:blipFill>
        <p:spPr>
          <a:xfrm>
            <a:off x="861000" y="1629828"/>
            <a:ext cx="6880055" cy="378025"/>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84"/>
          <p:cNvSpPr txBox="1"/>
          <p:nvPr/>
        </p:nvSpPr>
        <p:spPr>
          <a:xfrm flipH="1" rot="-60366">
            <a:off x="1548288" y="1596285"/>
            <a:ext cx="5672374" cy="206253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Categorical Plots</a:t>
            </a:r>
            <a:endParaRPr b="1" sz="6100">
              <a:solidFill>
                <a:schemeClr val="dk1"/>
              </a:solidFill>
              <a:latin typeface="Anybody"/>
              <a:ea typeface="Anybody"/>
              <a:cs typeface="Anybody"/>
              <a:sym typeface="Anybody"/>
            </a:endParaRPr>
          </a:p>
        </p:txBody>
      </p:sp>
      <p:pic>
        <p:nvPicPr>
          <p:cNvPr id="408" name="Google Shape;408;p84"/>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pic>
        <p:nvPicPr>
          <p:cNvPr id="223" name="Google Shape;223;p58"/>
          <p:cNvPicPr preferRelativeResize="0"/>
          <p:nvPr/>
        </p:nvPicPr>
        <p:blipFill rotWithShape="1">
          <a:blip r:embed="rId4">
            <a:alphaModFix/>
          </a:blip>
          <a:srcRect b="0" l="0" r="0" t="0"/>
          <a:stretch/>
        </p:blipFill>
        <p:spPr>
          <a:xfrm>
            <a:off x="1578450" y="808352"/>
            <a:ext cx="2643900" cy="294450"/>
          </a:xfrm>
          <a:prstGeom prst="rect">
            <a:avLst/>
          </a:prstGeom>
          <a:noFill/>
          <a:ln>
            <a:noFill/>
          </a:ln>
        </p:spPr>
      </p:pic>
      <p:sp>
        <p:nvSpPr>
          <p:cNvPr id="224" name="Google Shape;224;p58"/>
          <p:cNvSpPr txBox="1"/>
          <p:nvPr/>
        </p:nvSpPr>
        <p:spPr>
          <a:xfrm>
            <a:off x="-100850" y="597725"/>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Anybody"/>
                <a:ea typeface="Anybody"/>
                <a:cs typeface="Anybody"/>
                <a:sym typeface="Anybody"/>
              </a:rPr>
              <a:t>OBJETIVO</a:t>
            </a:r>
            <a:r>
              <a:rPr b="1" i="1" lang="en" sz="3600">
                <a:solidFill>
                  <a:schemeClr val="dk1"/>
                </a:solidFill>
                <a:latin typeface="Anybody"/>
                <a:ea typeface="Anybody"/>
                <a:cs typeface="Anybody"/>
                <a:sym typeface="Anybody"/>
              </a:rPr>
              <a:t>S</a:t>
            </a:r>
            <a:r>
              <a:rPr b="1" i="0" lang="en" sz="3600" u="none" cap="none" strike="noStrike">
                <a:solidFill>
                  <a:schemeClr val="dk1"/>
                </a:solidFill>
                <a:latin typeface="Anybody"/>
                <a:ea typeface="Anybody"/>
                <a:cs typeface="Anybody"/>
                <a:sym typeface="Anybody"/>
              </a:rPr>
              <a:t> DE LA </a:t>
            </a:r>
            <a:r>
              <a:rPr b="1" lang="en" sz="3600">
                <a:solidFill>
                  <a:schemeClr val="dk1"/>
                </a:solidFill>
                <a:latin typeface="Anybody"/>
                <a:ea typeface="Anybody"/>
                <a:cs typeface="Anybody"/>
                <a:sym typeface="Anybody"/>
              </a:rPr>
              <a:t>CLASE</a:t>
            </a:r>
            <a:endParaRPr b="1" i="0" sz="3600" u="none" cap="none" strike="noStrike">
              <a:solidFill>
                <a:schemeClr val="dk1"/>
              </a:solidFill>
              <a:latin typeface="Anybody"/>
              <a:ea typeface="Anybody"/>
              <a:cs typeface="Anybody"/>
              <a:sym typeface="Anybody"/>
            </a:endParaRPr>
          </a:p>
        </p:txBody>
      </p:sp>
      <p:sp>
        <p:nvSpPr>
          <p:cNvPr id="225" name="Google Shape;225;p58"/>
          <p:cNvSpPr txBox="1"/>
          <p:nvPr/>
        </p:nvSpPr>
        <p:spPr>
          <a:xfrm>
            <a:off x="2112500" y="2646813"/>
            <a:ext cx="624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Work Sans"/>
              <a:ea typeface="Work Sans"/>
              <a:cs typeface="Work Sans"/>
              <a:sym typeface="Work Sans"/>
            </a:endParaRPr>
          </a:p>
        </p:txBody>
      </p:sp>
      <p:sp>
        <p:nvSpPr>
          <p:cNvPr id="226" name="Google Shape;226;p58"/>
          <p:cNvSpPr txBox="1"/>
          <p:nvPr/>
        </p:nvSpPr>
        <p:spPr>
          <a:xfrm>
            <a:off x="0" y="1675750"/>
            <a:ext cx="9144000" cy="3981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None/>
            </a:pPr>
            <a:r>
              <a:rPr b="1" i="1" lang="en" sz="1900">
                <a:solidFill>
                  <a:schemeClr val="dk1"/>
                </a:solidFill>
                <a:highlight>
                  <a:schemeClr val="lt1"/>
                </a:highlight>
                <a:latin typeface="Anybody"/>
                <a:ea typeface="Anybody"/>
                <a:cs typeface="Anybody"/>
                <a:sym typeface="Anybody"/>
              </a:rPr>
              <a:t>Al finalizar esta lecture estarás en la capacidad de…</a:t>
            </a:r>
            <a:endParaRPr b="1" i="1" sz="1900">
              <a:solidFill>
                <a:schemeClr val="dk1"/>
              </a:solidFill>
              <a:highlight>
                <a:schemeClr val="lt1"/>
              </a:highlight>
              <a:latin typeface="Anybody"/>
              <a:ea typeface="Anybody"/>
              <a:cs typeface="Anybody"/>
              <a:sym typeface="Anybody"/>
            </a:endParaRPr>
          </a:p>
        </p:txBody>
      </p:sp>
      <p:sp>
        <p:nvSpPr>
          <p:cNvPr id="227" name="Google Shape;227;p58"/>
          <p:cNvSpPr txBox="1"/>
          <p:nvPr/>
        </p:nvSpPr>
        <p:spPr>
          <a:xfrm>
            <a:off x="727950" y="2716975"/>
            <a:ext cx="76881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F1F1F"/>
              </a:buClr>
              <a:buSzPts val="1800"/>
              <a:buFont typeface="Anybody"/>
              <a:buChar char="➜"/>
            </a:pPr>
            <a:r>
              <a:rPr lang="en" sz="1800">
                <a:solidFill>
                  <a:srgbClr val="1F1F1F"/>
                </a:solidFill>
                <a:latin typeface="Anybody"/>
                <a:ea typeface="Anybody"/>
                <a:cs typeface="Anybody"/>
                <a:sym typeface="Anybody"/>
              </a:rPr>
              <a:t>Integrar Ptyhon en Power BI.</a:t>
            </a:r>
            <a:endParaRPr sz="1800">
              <a:solidFill>
                <a:srgbClr val="1F1F1F"/>
              </a:solidFill>
              <a:latin typeface="Anybody"/>
              <a:ea typeface="Anybody"/>
              <a:cs typeface="Anybody"/>
              <a:sym typeface="Anybody"/>
            </a:endParaRPr>
          </a:p>
          <a:p>
            <a:pPr indent="-342900" lvl="0" marL="457200" rtl="0" algn="l">
              <a:lnSpc>
                <a:spcPct val="115000"/>
              </a:lnSpc>
              <a:spcBef>
                <a:spcPts val="0"/>
              </a:spcBef>
              <a:spcAft>
                <a:spcPts val="0"/>
              </a:spcAft>
              <a:buClr>
                <a:srgbClr val="1F1F1F"/>
              </a:buClr>
              <a:buSzPts val="1800"/>
              <a:buFont typeface="Anybody"/>
              <a:buChar char="➜"/>
            </a:pPr>
            <a:r>
              <a:rPr lang="en" sz="1800">
                <a:solidFill>
                  <a:srgbClr val="1F1F1F"/>
                </a:solidFill>
                <a:latin typeface="Anybody"/>
                <a:ea typeface="Anybody"/>
                <a:cs typeface="Anybody"/>
                <a:sym typeface="Anybody"/>
              </a:rPr>
              <a:t>Habilitar secuencias de comandos de Python.</a:t>
            </a:r>
            <a:endParaRPr sz="1800">
              <a:solidFill>
                <a:srgbClr val="1F1F1F"/>
              </a:solidFill>
              <a:latin typeface="Anybody"/>
              <a:ea typeface="Anybody"/>
              <a:cs typeface="Anybody"/>
              <a:sym typeface="Anybody"/>
            </a:endParaRPr>
          </a:p>
          <a:p>
            <a:pPr indent="-342900" lvl="0" marL="457200" rtl="0" algn="l">
              <a:lnSpc>
                <a:spcPct val="115000"/>
              </a:lnSpc>
              <a:spcBef>
                <a:spcPts val="0"/>
              </a:spcBef>
              <a:spcAft>
                <a:spcPts val="0"/>
              </a:spcAft>
              <a:buClr>
                <a:srgbClr val="1F1F1F"/>
              </a:buClr>
              <a:buSzPts val="1800"/>
              <a:buFont typeface="Anybody"/>
              <a:buChar char="➜"/>
            </a:pPr>
            <a:r>
              <a:rPr lang="en" sz="1800">
                <a:solidFill>
                  <a:srgbClr val="1F1F1F"/>
                </a:solidFill>
                <a:latin typeface="Anybody"/>
                <a:ea typeface="Anybody"/>
                <a:cs typeface="Anybody"/>
                <a:sym typeface="Anybody"/>
              </a:rPr>
              <a:t>Conocer Seaborn</a:t>
            </a:r>
            <a:endParaRPr sz="1800">
              <a:solidFill>
                <a:srgbClr val="1F1F1F"/>
              </a:solidFill>
              <a:latin typeface="Anybody"/>
              <a:ea typeface="Anybody"/>
              <a:cs typeface="Anybody"/>
              <a:sym typeface="Anybody"/>
            </a:endParaRPr>
          </a:p>
          <a:p>
            <a:pPr indent="0" lvl="0" marL="457200" rtl="0" algn="l">
              <a:spcBef>
                <a:spcPts val="0"/>
              </a:spcBef>
              <a:spcAft>
                <a:spcPts val="0"/>
              </a:spcAft>
              <a:buNone/>
            </a:pPr>
            <a:r>
              <a:t/>
            </a:r>
            <a:endParaRPr sz="1800">
              <a:latin typeface="Anybody"/>
              <a:ea typeface="Anybody"/>
              <a:cs typeface="Anybody"/>
              <a:sym typeface="Anybod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85"/>
          <p:cNvSpPr txBox="1"/>
          <p:nvPr/>
        </p:nvSpPr>
        <p:spPr>
          <a:xfrm>
            <a:off x="635600" y="682075"/>
            <a:ext cx="816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¿Qué es?</a:t>
            </a:r>
            <a:endParaRPr b="1" sz="4000">
              <a:solidFill>
                <a:schemeClr val="dk1"/>
              </a:solidFill>
              <a:latin typeface="Anybody"/>
              <a:ea typeface="Anybody"/>
              <a:cs typeface="Anybody"/>
              <a:sym typeface="Anybody"/>
            </a:endParaRPr>
          </a:p>
        </p:txBody>
      </p:sp>
      <p:sp>
        <p:nvSpPr>
          <p:cNvPr id="414" name="Google Shape;414;p85"/>
          <p:cNvSpPr txBox="1"/>
          <p:nvPr/>
        </p:nvSpPr>
        <p:spPr>
          <a:xfrm>
            <a:off x="904075" y="1705225"/>
            <a:ext cx="7257000" cy="3024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700"/>
              </a:spcBef>
              <a:spcAft>
                <a:spcPts val="0"/>
              </a:spcAft>
              <a:buNone/>
            </a:pPr>
            <a:r>
              <a:rPr lang="en" sz="2200">
                <a:solidFill>
                  <a:schemeClr val="dk1"/>
                </a:solidFill>
                <a:latin typeface="Anybody"/>
                <a:ea typeface="Anybody"/>
                <a:cs typeface="Anybody"/>
                <a:sym typeface="Anybody"/>
              </a:rPr>
              <a:t>Como su nombre lo indica, los categorical plots son gráficos donde una de las variables a graficar es de tipo categórica. </a:t>
            </a:r>
            <a:endParaRPr sz="2200">
              <a:solidFill>
                <a:schemeClr val="dk1"/>
              </a:solidFill>
              <a:latin typeface="Anybody"/>
              <a:ea typeface="Anybody"/>
              <a:cs typeface="Anybody"/>
              <a:sym typeface="Anybody"/>
            </a:endParaRPr>
          </a:p>
          <a:p>
            <a:pPr indent="0" lvl="0" marL="0" rtl="0" algn="just">
              <a:lnSpc>
                <a:spcPct val="115000"/>
              </a:lnSpc>
              <a:spcBef>
                <a:spcPts val="700"/>
              </a:spcBef>
              <a:spcAft>
                <a:spcPts val="700"/>
              </a:spcAft>
              <a:buNone/>
            </a:pPr>
            <a:r>
              <a:rPr lang="en" sz="2200">
                <a:solidFill>
                  <a:schemeClr val="dk1"/>
                </a:solidFill>
                <a:latin typeface="Anybody"/>
                <a:ea typeface="Anybody"/>
                <a:cs typeface="Anybody"/>
                <a:sym typeface="Anybody"/>
              </a:rPr>
              <a:t>Este tipo de gráficos son muy usados en Data Science y Seaborn tiene una función especial dedicada a ellos, </a:t>
            </a:r>
            <a:r>
              <a:rPr lang="en" sz="2200">
                <a:solidFill>
                  <a:srgbClr val="7600FF"/>
                </a:solidFill>
                <a:latin typeface="Anybody"/>
                <a:ea typeface="Anybody"/>
                <a:cs typeface="Anybody"/>
                <a:sym typeface="Anybody"/>
              </a:rPr>
              <a:t>catplot</a:t>
            </a:r>
            <a:r>
              <a:rPr lang="en" sz="2200">
                <a:solidFill>
                  <a:schemeClr val="dk1"/>
                </a:solidFill>
                <a:latin typeface="Anybody"/>
                <a:ea typeface="Anybody"/>
                <a:cs typeface="Anybody"/>
                <a:sym typeface="Anybody"/>
              </a:rPr>
              <a:t>.</a:t>
            </a:r>
            <a:endParaRPr sz="2200">
              <a:solidFill>
                <a:schemeClr val="dk1"/>
              </a:solidFill>
              <a:latin typeface="Anybody"/>
              <a:ea typeface="Anybody"/>
              <a:cs typeface="Anybody"/>
              <a:sym typeface="Anybod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86"/>
          <p:cNvSpPr txBox="1"/>
          <p:nvPr/>
        </p:nvSpPr>
        <p:spPr>
          <a:xfrm>
            <a:off x="635600" y="529675"/>
            <a:ext cx="816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4000">
              <a:solidFill>
                <a:schemeClr val="dk1"/>
              </a:solidFill>
              <a:latin typeface="Anybody"/>
              <a:ea typeface="Anybody"/>
              <a:cs typeface="Anybody"/>
              <a:sym typeface="Anybody"/>
            </a:endParaRPr>
          </a:p>
        </p:txBody>
      </p:sp>
      <p:pic>
        <p:nvPicPr>
          <p:cNvPr id="420" name="Google Shape;420;p86"/>
          <p:cNvPicPr preferRelativeResize="0"/>
          <p:nvPr/>
        </p:nvPicPr>
        <p:blipFill>
          <a:blip r:embed="rId4">
            <a:alphaModFix/>
          </a:blip>
          <a:stretch>
            <a:fillRect/>
          </a:stretch>
        </p:blipFill>
        <p:spPr>
          <a:xfrm>
            <a:off x="3066550" y="1862775"/>
            <a:ext cx="3196150" cy="3131875"/>
          </a:xfrm>
          <a:prstGeom prst="rect">
            <a:avLst/>
          </a:prstGeom>
          <a:noFill/>
          <a:ln>
            <a:noFill/>
          </a:ln>
          <a:effectLst>
            <a:outerShdw blurRad="114300" rotWithShape="0" algn="bl" dir="2760000" dist="47625">
              <a:srgbClr val="000000">
                <a:alpha val="83000"/>
              </a:srgbClr>
            </a:outerShdw>
          </a:effectLst>
        </p:spPr>
      </p:pic>
      <p:pic>
        <p:nvPicPr>
          <p:cNvPr id="421" name="Google Shape;421;p86"/>
          <p:cNvPicPr preferRelativeResize="0"/>
          <p:nvPr/>
        </p:nvPicPr>
        <p:blipFill>
          <a:blip r:embed="rId5">
            <a:alphaModFix/>
          </a:blip>
          <a:stretch>
            <a:fillRect/>
          </a:stretch>
        </p:blipFill>
        <p:spPr>
          <a:xfrm>
            <a:off x="630975" y="1312350"/>
            <a:ext cx="8178550" cy="430450"/>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87"/>
          <p:cNvSpPr txBox="1"/>
          <p:nvPr/>
        </p:nvSpPr>
        <p:spPr>
          <a:xfrm flipH="1" rot="-60299">
            <a:off x="1511517" y="1722585"/>
            <a:ext cx="5627366" cy="112368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boxplot()</a:t>
            </a:r>
            <a:endParaRPr sz="6100">
              <a:solidFill>
                <a:schemeClr val="dk1"/>
              </a:solidFill>
              <a:latin typeface="Anybody"/>
              <a:ea typeface="Anybody"/>
              <a:cs typeface="Anybody"/>
              <a:sym typeface="Anybody"/>
            </a:endParaRPr>
          </a:p>
        </p:txBody>
      </p:sp>
      <p:pic>
        <p:nvPicPr>
          <p:cNvPr id="427" name="Google Shape;427;p87"/>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88"/>
          <p:cNvSpPr txBox="1"/>
          <p:nvPr/>
        </p:nvSpPr>
        <p:spPr>
          <a:xfrm>
            <a:off x="1082875" y="4534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¿Qué es?</a:t>
            </a:r>
            <a:endParaRPr b="1" sz="4000">
              <a:solidFill>
                <a:schemeClr val="dk1"/>
              </a:solidFill>
              <a:latin typeface="Anybody"/>
              <a:ea typeface="Anybody"/>
              <a:cs typeface="Anybody"/>
              <a:sym typeface="Anybody"/>
            </a:endParaRPr>
          </a:p>
        </p:txBody>
      </p:sp>
      <p:sp>
        <p:nvSpPr>
          <p:cNvPr id="433" name="Google Shape;433;p88"/>
          <p:cNvSpPr txBox="1"/>
          <p:nvPr/>
        </p:nvSpPr>
        <p:spPr>
          <a:xfrm>
            <a:off x="329875" y="1223550"/>
            <a:ext cx="8319900" cy="3657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700"/>
              </a:spcBef>
              <a:spcAft>
                <a:spcPts val="0"/>
              </a:spcAft>
              <a:buNone/>
            </a:pPr>
            <a:r>
              <a:rPr lang="en" sz="2000">
                <a:solidFill>
                  <a:schemeClr val="dk1"/>
                </a:solidFill>
                <a:latin typeface="Anybody"/>
                <a:ea typeface="Anybody"/>
                <a:cs typeface="Anybody"/>
                <a:sym typeface="Anybody"/>
              </a:rPr>
              <a:t>Un diagrama de caja ayuda a mantener la distribución de los datos cuantitativos de tal manera que facilita las comparaciones entre variables o entre niveles de una variable categórica.</a:t>
            </a:r>
            <a:endParaRPr sz="2000">
              <a:solidFill>
                <a:schemeClr val="dk1"/>
              </a:solidFill>
              <a:latin typeface="Anybody"/>
              <a:ea typeface="Anybody"/>
              <a:cs typeface="Anybody"/>
              <a:sym typeface="Anybody"/>
            </a:endParaRPr>
          </a:p>
          <a:p>
            <a:pPr indent="-355600" lvl="0" marL="457200" rtl="0" algn="just">
              <a:lnSpc>
                <a:spcPct val="115000"/>
              </a:lnSpc>
              <a:spcBef>
                <a:spcPts val="700"/>
              </a:spcBef>
              <a:spcAft>
                <a:spcPts val="0"/>
              </a:spcAft>
              <a:buClr>
                <a:schemeClr val="dk1"/>
              </a:buClr>
              <a:buSzPts val="2000"/>
              <a:buFont typeface="Anybody"/>
              <a:buChar char="➜"/>
            </a:pPr>
            <a:r>
              <a:rPr lang="en" sz="2000">
                <a:solidFill>
                  <a:srgbClr val="7600FF"/>
                </a:solidFill>
                <a:latin typeface="Anybody"/>
                <a:ea typeface="Anybody"/>
                <a:cs typeface="Anybody"/>
                <a:sym typeface="Anybody"/>
              </a:rPr>
              <a:t>Cuerpo principal</a:t>
            </a:r>
            <a:r>
              <a:rPr lang="en" sz="2000">
                <a:solidFill>
                  <a:schemeClr val="dk1"/>
                </a:solidFill>
                <a:latin typeface="Anybody"/>
                <a:ea typeface="Anybody"/>
                <a:cs typeface="Anybody"/>
                <a:sym typeface="Anybody"/>
              </a:rPr>
              <a:t>: muestra los cuartiles y los intervalos de confianza de la mediana, si está habilitado. </a:t>
            </a:r>
            <a:endParaRPr sz="2000">
              <a:solidFill>
                <a:schemeClr val="dk1"/>
              </a:solidFill>
              <a:latin typeface="Anybody"/>
              <a:ea typeface="Anybody"/>
              <a:cs typeface="Anybody"/>
              <a:sym typeface="Anybody"/>
            </a:endParaRPr>
          </a:p>
          <a:p>
            <a:pPr indent="-355600" lvl="0" marL="457200" rtl="0" algn="just">
              <a:lnSpc>
                <a:spcPct val="115000"/>
              </a:lnSpc>
              <a:spcBef>
                <a:spcPts val="700"/>
              </a:spcBef>
              <a:spcAft>
                <a:spcPts val="0"/>
              </a:spcAft>
              <a:buClr>
                <a:schemeClr val="dk1"/>
              </a:buClr>
              <a:buSzPts val="2000"/>
              <a:buFont typeface="Anybody"/>
              <a:buChar char="➜"/>
            </a:pPr>
            <a:r>
              <a:rPr lang="en" sz="2000">
                <a:solidFill>
                  <a:srgbClr val="7600FF"/>
                </a:solidFill>
                <a:latin typeface="Anybody"/>
                <a:ea typeface="Anybody"/>
                <a:cs typeface="Anybody"/>
                <a:sym typeface="Anybody"/>
              </a:rPr>
              <a:t>Medianas</a:t>
            </a:r>
            <a:r>
              <a:rPr lang="en" sz="2000">
                <a:solidFill>
                  <a:schemeClr val="dk1"/>
                </a:solidFill>
                <a:latin typeface="Anybody"/>
                <a:ea typeface="Anybody"/>
                <a:cs typeface="Anybody"/>
                <a:sym typeface="Anybody"/>
              </a:rPr>
              <a:t>: tienen líneas horizontales en la mediana de cada caja.</a:t>
            </a:r>
            <a:endParaRPr sz="2000">
              <a:solidFill>
                <a:schemeClr val="dk1"/>
              </a:solidFill>
              <a:latin typeface="Anybody"/>
              <a:ea typeface="Anybody"/>
              <a:cs typeface="Anybody"/>
              <a:sym typeface="Anybody"/>
            </a:endParaRPr>
          </a:p>
          <a:p>
            <a:pPr indent="-355600" lvl="0" marL="457200" rtl="0" algn="just">
              <a:lnSpc>
                <a:spcPct val="115000"/>
              </a:lnSpc>
              <a:spcBef>
                <a:spcPts val="700"/>
              </a:spcBef>
              <a:spcAft>
                <a:spcPts val="700"/>
              </a:spcAft>
              <a:buClr>
                <a:schemeClr val="dk1"/>
              </a:buClr>
              <a:buSzPts val="2000"/>
              <a:buFont typeface="Anybody"/>
              <a:buChar char="➜"/>
            </a:pPr>
            <a:r>
              <a:rPr lang="en" sz="2000">
                <a:solidFill>
                  <a:srgbClr val="7600FF"/>
                </a:solidFill>
                <a:latin typeface="Anybody"/>
                <a:ea typeface="Anybody"/>
                <a:cs typeface="Anybody"/>
                <a:sym typeface="Anybody"/>
              </a:rPr>
              <a:t>Bigotes</a:t>
            </a:r>
            <a:r>
              <a:rPr lang="en" sz="2000">
                <a:solidFill>
                  <a:schemeClr val="dk1"/>
                </a:solidFill>
                <a:latin typeface="Anybody"/>
                <a:ea typeface="Anybody"/>
                <a:cs typeface="Anybody"/>
                <a:sym typeface="Anybody"/>
              </a:rPr>
              <a:t>: tienen las líneas verticales que se extienden hasta los puntos de datos más extremos.</a:t>
            </a:r>
            <a:endParaRPr sz="2000">
              <a:solidFill>
                <a:schemeClr val="dk1"/>
              </a:solidFill>
              <a:latin typeface="Anybody"/>
              <a:ea typeface="Anybody"/>
              <a:cs typeface="Anybody"/>
              <a:sym typeface="Anybod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89"/>
          <p:cNvSpPr txBox="1"/>
          <p:nvPr/>
        </p:nvSpPr>
        <p:spPr>
          <a:xfrm>
            <a:off x="1082875" y="4534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4000">
              <a:solidFill>
                <a:schemeClr val="dk1"/>
              </a:solidFill>
              <a:latin typeface="Anybody"/>
              <a:ea typeface="Anybody"/>
              <a:cs typeface="Anybody"/>
              <a:sym typeface="Anybody"/>
            </a:endParaRPr>
          </a:p>
        </p:txBody>
      </p:sp>
      <p:pic>
        <p:nvPicPr>
          <p:cNvPr id="439" name="Google Shape;439;p89"/>
          <p:cNvPicPr preferRelativeResize="0"/>
          <p:nvPr/>
        </p:nvPicPr>
        <p:blipFill>
          <a:blip r:embed="rId4">
            <a:alphaModFix/>
          </a:blip>
          <a:stretch>
            <a:fillRect/>
          </a:stretch>
        </p:blipFill>
        <p:spPr>
          <a:xfrm>
            <a:off x="470100" y="1988525"/>
            <a:ext cx="8221975" cy="2750775"/>
          </a:xfrm>
          <a:prstGeom prst="rect">
            <a:avLst/>
          </a:prstGeom>
          <a:noFill/>
          <a:ln>
            <a:noFill/>
          </a:ln>
          <a:effectLst>
            <a:outerShdw blurRad="114300" rotWithShape="0" algn="bl" dir="2760000" dist="47625">
              <a:srgbClr val="000000">
                <a:alpha val="83000"/>
              </a:srgbClr>
            </a:outerShdw>
          </a:effectLst>
        </p:spPr>
      </p:pic>
      <p:pic>
        <p:nvPicPr>
          <p:cNvPr id="440" name="Google Shape;440;p89"/>
          <p:cNvPicPr preferRelativeResize="0"/>
          <p:nvPr/>
        </p:nvPicPr>
        <p:blipFill>
          <a:blip r:embed="rId5">
            <a:alphaModFix/>
          </a:blip>
          <a:stretch>
            <a:fillRect/>
          </a:stretch>
        </p:blipFill>
        <p:spPr>
          <a:xfrm>
            <a:off x="1379113" y="1356975"/>
            <a:ext cx="6032425" cy="414525"/>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90"/>
          <p:cNvSpPr txBox="1"/>
          <p:nvPr/>
        </p:nvSpPr>
        <p:spPr>
          <a:xfrm flipH="1" rot="-60299">
            <a:off x="1450417" y="1600410"/>
            <a:ext cx="5627366" cy="112368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distplot()</a:t>
            </a:r>
            <a:endParaRPr sz="6100">
              <a:solidFill>
                <a:schemeClr val="dk1"/>
              </a:solidFill>
              <a:latin typeface="Anybody"/>
              <a:ea typeface="Anybody"/>
              <a:cs typeface="Anybody"/>
              <a:sym typeface="Anybody"/>
            </a:endParaRPr>
          </a:p>
        </p:txBody>
      </p:sp>
      <p:pic>
        <p:nvPicPr>
          <p:cNvPr id="446" name="Google Shape;446;p90"/>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91"/>
          <p:cNvSpPr txBox="1"/>
          <p:nvPr/>
        </p:nvSpPr>
        <p:spPr>
          <a:xfrm>
            <a:off x="1082875" y="4534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4000">
              <a:solidFill>
                <a:schemeClr val="dk1"/>
              </a:solidFill>
              <a:latin typeface="Anybody"/>
              <a:ea typeface="Anybody"/>
              <a:cs typeface="Anybody"/>
              <a:sym typeface="Anybody"/>
            </a:endParaRPr>
          </a:p>
        </p:txBody>
      </p:sp>
      <p:pic>
        <p:nvPicPr>
          <p:cNvPr id="452" name="Google Shape;452;p91"/>
          <p:cNvPicPr preferRelativeResize="0"/>
          <p:nvPr/>
        </p:nvPicPr>
        <p:blipFill>
          <a:blip r:embed="rId4">
            <a:alphaModFix/>
          </a:blip>
          <a:stretch>
            <a:fillRect/>
          </a:stretch>
        </p:blipFill>
        <p:spPr>
          <a:xfrm>
            <a:off x="2507375" y="2008776"/>
            <a:ext cx="4129250" cy="2841500"/>
          </a:xfrm>
          <a:prstGeom prst="rect">
            <a:avLst/>
          </a:prstGeom>
          <a:noFill/>
          <a:ln>
            <a:noFill/>
          </a:ln>
          <a:effectLst>
            <a:outerShdw blurRad="114300" rotWithShape="0" algn="bl" dir="2760000" dist="47625">
              <a:srgbClr val="000000">
                <a:alpha val="83000"/>
              </a:srgbClr>
            </a:outerShdw>
          </a:effectLst>
        </p:spPr>
      </p:pic>
      <p:pic>
        <p:nvPicPr>
          <p:cNvPr id="453" name="Google Shape;453;p91"/>
          <p:cNvPicPr preferRelativeResize="0"/>
          <p:nvPr/>
        </p:nvPicPr>
        <p:blipFill>
          <a:blip r:embed="rId5">
            <a:alphaModFix/>
          </a:blip>
          <a:stretch>
            <a:fillRect/>
          </a:stretch>
        </p:blipFill>
        <p:spPr>
          <a:xfrm>
            <a:off x="1183063" y="1412525"/>
            <a:ext cx="6424525" cy="424975"/>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p92"/>
          <p:cNvSpPr txBox="1"/>
          <p:nvPr/>
        </p:nvSpPr>
        <p:spPr>
          <a:xfrm>
            <a:off x="1082875" y="4534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4000">
              <a:solidFill>
                <a:schemeClr val="dk1"/>
              </a:solidFill>
              <a:latin typeface="Anybody"/>
              <a:ea typeface="Anybody"/>
              <a:cs typeface="Anybody"/>
              <a:sym typeface="Anybody"/>
            </a:endParaRPr>
          </a:p>
        </p:txBody>
      </p:sp>
      <p:pic>
        <p:nvPicPr>
          <p:cNvPr id="459" name="Google Shape;459;p92"/>
          <p:cNvPicPr preferRelativeResize="0"/>
          <p:nvPr/>
        </p:nvPicPr>
        <p:blipFill>
          <a:blip r:embed="rId4">
            <a:alphaModFix/>
          </a:blip>
          <a:stretch>
            <a:fillRect/>
          </a:stretch>
        </p:blipFill>
        <p:spPr>
          <a:xfrm>
            <a:off x="2371276" y="2114525"/>
            <a:ext cx="4194550" cy="2717750"/>
          </a:xfrm>
          <a:prstGeom prst="rect">
            <a:avLst/>
          </a:prstGeom>
          <a:noFill/>
          <a:ln>
            <a:noFill/>
          </a:ln>
          <a:effectLst>
            <a:outerShdw blurRad="114300" rotWithShape="0" algn="bl" dir="2760000" dist="47625">
              <a:srgbClr val="000000">
                <a:alpha val="83000"/>
              </a:srgbClr>
            </a:outerShdw>
          </a:effectLst>
        </p:spPr>
      </p:pic>
      <p:pic>
        <p:nvPicPr>
          <p:cNvPr id="460" name="Google Shape;460;p92"/>
          <p:cNvPicPr preferRelativeResize="0"/>
          <p:nvPr/>
        </p:nvPicPr>
        <p:blipFill>
          <a:blip r:embed="rId5">
            <a:alphaModFix/>
          </a:blip>
          <a:stretch>
            <a:fillRect/>
          </a:stretch>
        </p:blipFill>
        <p:spPr>
          <a:xfrm>
            <a:off x="933338" y="1381425"/>
            <a:ext cx="7277326" cy="500050"/>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93"/>
          <p:cNvSpPr txBox="1"/>
          <p:nvPr/>
        </p:nvSpPr>
        <p:spPr>
          <a:xfrm flipH="1" rot="-60299">
            <a:off x="1450417" y="1600410"/>
            <a:ext cx="5627366" cy="112368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joinplot()</a:t>
            </a:r>
            <a:endParaRPr b="1" sz="6100">
              <a:solidFill>
                <a:schemeClr val="dk1"/>
              </a:solidFill>
              <a:latin typeface="Anybody"/>
              <a:ea typeface="Anybody"/>
              <a:cs typeface="Anybody"/>
              <a:sym typeface="Anybody"/>
            </a:endParaRPr>
          </a:p>
        </p:txBody>
      </p:sp>
      <p:pic>
        <p:nvPicPr>
          <p:cNvPr id="466" name="Google Shape;466;p93"/>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94"/>
          <p:cNvSpPr txBox="1"/>
          <p:nvPr/>
        </p:nvSpPr>
        <p:spPr>
          <a:xfrm>
            <a:off x="1082875" y="4534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4000">
              <a:solidFill>
                <a:schemeClr val="dk1"/>
              </a:solidFill>
              <a:latin typeface="Anybody"/>
              <a:ea typeface="Anybody"/>
              <a:cs typeface="Anybody"/>
              <a:sym typeface="Anybody"/>
            </a:endParaRPr>
          </a:p>
        </p:txBody>
      </p:sp>
      <p:pic>
        <p:nvPicPr>
          <p:cNvPr id="472" name="Google Shape;472;p94"/>
          <p:cNvPicPr preferRelativeResize="0"/>
          <p:nvPr/>
        </p:nvPicPr>
        <p:blipFill>
          <a:blip r:embed="rId4">
            <a:alphaModFix/>
          </a:blip>
          <a:stretch>
            <a:fillRect/>
          </a:stretch>
        </p:blipFill>
        <p:spPr>
          <a:xfrm>
            <a:off x="4572000" y="1749325"/>
            <a:ext cx="3097753" cy="3165575"/>
          </a:xfrm>
          <a:prstGeom prst="rect">
            <a:avLst/>
          </a:prstGeom>
          <a:noFill/>
          <a:ln>
            <a:noFill/>
          </a:ln>
          <a:effectLst>
            <a:outerShdw blurRad="114300" rotWithShape="0" algn="bl" dir="2760000" dist="47625">
              <a:srgbClr val="000000">
                <a:alpha val="83000"/>
              </a:srgbClr>
            </a:outerShdw>
          </a:effectLst>
        </p:spPr>
      </p:pic>
      <p:pic>
        <p:nvPicPr>
          <p:cNvPr id="473" name="Google Shape;473;p94"/>
          <p:cNvPicPr preferRelativeResize="0"/>
          <p:nvPr/>
        </p:nvPicPr>
        <p:blipFill>
          <a:blip r:embed="rId5">
            <a:alphaModFix/>
          </a:blip>
          <a:stretch>
            <a:fillRect/>
          </a:stretch>
        </p:blipFill>
        <p:spPr>
          <a:xfrm>
            <a:off x="533400" y="1307250"/>
            <a:ext cx="7991150" cy="342325"/>
          </a:xfrm>
          <a:prstGeom prst="rect">
            <a:avLst/>
          </a:prstGeom>
          <a:noFill/>
          <a:ln>
            <a:noFill/>
          </a:ln>
          <a:effectLst>
            <a:outerShdw blurRad="114300" rotWithShape="0" algn="bl" dir="2760000" dist="47625">
              <a:srgbClr val="000000">
                <a:alpha val="83000"/>
              </a:srgbClr>
            </a:outerShdw>
          </a:effectLst>
        </p:spPr>
      </p:pic>
      <p:sp>
        <p:nvSpPr>
          <p:cNvPr id="474" name="Google Shape;474;p94"/>
          <p:cNvSpPr txBox="1"/>
          <p:nvPr/>
        </p:nvSpPr>
        <p:spPr>
          <a:xfrm>
            <a:off x="268800" y="2286450"/>
            <a:ext cx="4007400" cy="1696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700"/>
              </a:spcBef>
              <a:spcAft>
                <a:spcPts val="700"/>
              </a:spcAft>
              <a:buNone/>
            </a:pPr>
            <a:r>
              <a:rPr lang="en" sz="2000">
                <a:solidFill>
                  <a:schemeClr val="dk1"/>
                </a:solidFill>
                <a:latin typeface="Anybody"/>
                <a:ea typeface="Anybody"/>
                <a:cs typeface="Anybody"/>
                <a:sym typeface="Anybody"/>
              </a:rPr>
              <a:t>Dibuja una gráfica de dos variables con gráficos bivariados y univariados.</a:t>
            </a:r>
            <a:endParaRPr sz="2000">
              <a:solidFill>
                <a:schemeClr val="dk1"/>
              </a:solidFill>
              <a:latin typeface="Anybody"/>
              <a:ea typeface="Anybody"/>
              <a:cs typeface="Anybody"/>
              <a:sym typeface="Anybod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231" name="Shape 231"/>
        <p:cNvGrpSpPr/>
        <p:nvPr/>
      </p:nvGrpSpPr>
      <p:grpSpPr>
        <a:xfrm>
          <a:off x="0" y="0"/>
          <a:ext cx="0" cy="0"/>
          <a:chOff x="0" y="0"/>
          <a:chExt cx="0" cy="0"/>
        </a:xfrm>
      </p:grpSpPr>
      <p:grpSp>
        <p:nvGrpSpPr>
          <p:cNvPr id="232" name="Google Shape;232;p59"/>
          <p:cNvGrpSpPr/>
          <p:nvPr/>
        </p:nvGrpSpPr>
        <p:grpSpPr>
          <a:xfrm>
            <a:off x="326250" y="1276320"/>
            <a:ext cx="7755297" cy="1099200"/>
            <a:chOff x="326250" y="1276320"/>
            <a:chExt cx="7755297" cy="1099200"/>
          </a:xfrm>
        </p:grpSpPr>
        <p:sp>
          <p:nvSpPr>
            <p:cNvPr id="233" name="Google Shape;233;p59"/>
            <p:cNvSpPr txBox="1"/>
            <p:nvPr/>
          </p:nvSpPr>
          <p:spPr>
            <a:xfrm>
              <a:off x="326250" y="1357775"/>
              <a:ext cx="6539100" cy="93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Al </a:t>
              </a:r>
              <a:r>
                <a:rPr b="1" lang="en" sz="2400">
                  <a:latin typeface="Work Sans"/>
                  <a:ea typeface="Work Sans"/>
                  <a:cs typeface="Work Sans"/>
                  <a:sym typeface="Work Sans"/>
                </a:rPr>
                <a:t>finalizar</a:t>
              </a:r>
              <a:r>
                <a:rPr lang="en" sz="2400">
                  <a:latin typeface="Work Sans"/>
                  <a:ea typeface="Work Sans"/>
                  <a:cs typeface="Work Sans"/>
                  <a:sym typeface="Work Sans"/>
                </a:rPr>
                <a:t> cada uno de los temas, tendremos un </a:t>
              </a:r>
              <a:r>
                <a:rPr b="1" lang="en" sz="2400">
                  <a:latin typeface="Work Sans"/>
                  <a:ea typeface="Work Sans"/>
                  <a:cs typeface="Work Sans"/>
                  <a:sym typeface="Work Sans"/>
                </a:rPr>
                <a:t>espacio de consultas</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sp>
          <p:nvSpPr>
            <p:cNvPr id="234" name="Google Shape;234;p59"/>
            <p:cNvSpPr/>
            <p:nvPr/>
          </p:nvSpPr>
          <p:spPr>
            <a:xfrm>
              <a:off x="6982347" y="12763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59"/>
            <p:cNvPicPr preferRelativeResize="0"/>
            <p:nvPr/>
          </p:nvPicPr>
          <p:blipFill rotWithShape="1">
            <a:blip r:embed="rId3">
              <a:alphaModFix/>
            </a:blip>
            <a:srcRect b="0" l="0" r="0" t="0"/>
            <a:stretch/>
          </p:blipFill>
          <p:spPr>
            <a:xfrm>
              <a:off x="7190675" y="1484651"/>
              <a:ext cx="682550" cy="682550"/>
            </a:xfrm>
            <a:prstGeom prst="rect">
              <a:avLst/>
            </a:prstGeom>
            <a:noFill/>
            <a:ln>
              <a:noFill/>
            </a:ln>
          </p:spPr>
        </p:pic>
      </p:grpSp>
      <p:grpSp>
        <p:nvGrpSpPr>
          <p:cNvPr id="236" name="Google Shape;236;p59"/>
          <p:cNvGrpSpPr/>
          <p:nvPr/>
        </p:nvGrpSpPr>
        <p:grpSpPr>
          <a:xfrm>
            <a:off x="965897" y="2618620"/>
            <a:ext cx="7212203" cy="1099200"/>
            <a:chOff x="965897" y="2618620"/>
            <a:chExt cx="7212203" cy="1099200"/>
          </a:xfrm>
        </p:grpSpPr>
        <p:sp>
          <p:nvSpPr>
            <p:cNvPr id="237" name="Google Shape;237;p59"/>
            <p:cNvSpPr/>
            <p:nvPr/>
          </p:nvSpPr>
          <p:spPr>
            <a:xfrm>
              <a:off x="965897" y="26186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p59"/>
            <p:cNvPicPr preferRelativeResize="0"/>
            <p:nvPr/>
          </p:nvPicPr>
          <p:blipFill rotWithShape="1">
            <a:blip r:embed="rId4">
              <a:alphaModFix/>
            </a:blip>
            <a:srcRect b="0" l="0" r="0" t="0"/>
            <a:stretch/>
          </p:blipFill>
          <p:spPr>
            <a:xfrm>
              <a:off x="1172598" y="2825324"/>
              <a:ext cx="685800" cy="685800"/>
            </a:xfrm>
            <a:prstGeom prst="rect">
              <a:avLst/>
            </a:prstGeom>
            <a:noFill/>
            <a:ln>
              <a:noFill/>
            </a:ln>
          </p:spPr>
        </p:pic>
        <p:sp>
          <p:nvSpPr>
            <p:cNvPr id="239" name="Google Shape;239;p59"/>
            <p:cNvSpPr txBox="1"/>
            <p:nvPr/>
          </p:nvSpPr>
          <p:spPr>
            <a:xfrm>
              <a:off x="2182900" y="2700075"/>
              <a:ext cx="5995200" cy="9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Hay un </a:t>
              </a:r>
              <a:r>
                <a:rPr b="1" lang="en" sz="2400">
                  <a:latin typeface="Work Sans"/>
                  <a:ea typeface="Work Sans"/>
                  <a:cs typeface="Work Sans"/>
                  <a:sym typeface="Work Sans"/>
                </a:rPr>
                <a:t>mentor</a:t>
              </a:r>
              <a:r>
                <a:rPr lang="en" sz="2400">
                  <a:latin typeface="Work Sans"/>
                  <a:ea typeface="Work Sans"/>
                  <a:cs typeface="Work Sans"/>
                  <a:sym typeface="Work Sans"/>
                </a:rPr>
                <a:t> asignado para responder el </a:t>
              </a:r>
              <a:r>
                <a:rPr b="1" lang="en" sz="2400">
                  <a:latin typeface="Work Sans"/>
                  <a:ea typeface="Work Sans"/>
                  <a:cs typeface="Work Sans"/>
                  <a:sym typeface="Work Sans"/>
                </a:rPr>
                <a:t>Q&amp;A</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grpSp>
      <p:sp>
        <p:nvSpPr>
          <p:cNvPr id="240" name="Google Shape;240;p59"/>
          <p:cNvSpPr txBox="1"/>
          <p:nvPr/>
        </p:nvSpPr>
        <p:spPr>
          <a:xfrm>
            <a:off x="0" y="4225975"/>
            <a:ext cx="910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Work Sans"/>
                <a:ea typeface="Work Sans"/>
                <a:cs typeface="Work Sans"/>
                <a:sym typeface="Work Sans"/>
              </a:rPr>
              <a:t>¡Pregunta, pregunta, pregunta</a:t>
            </a:r>
            <a:r>
              <a:rPr lang="en" sz="2400">
                <a:solidFill>
                  <a:schemeClr val="dk1"/>
                </a:solidFill>
                <a:latin typeface="Work Sans"/>
                <a:ea typeface="Work Sans"/>
                <a:cs typeface="Work Sans"/>
                <a:sym typeface="Work Sans"/>
              </a:rPr>
              <a:t>! :D</a:t>
            </a:r>
            <a:endParaRPr sz="24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2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3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95"/>
          <p:cNvSpPr txBox="1"/>
          <p:nvPr/>
        </p:nvSpPr>
        <p:spPr>
          <a:xfrm flipH="1" rot="-60299">
            <a:off x="1450417" y="1600410"/>
            <a:ext cx="5627366" cy="112368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pairplot()</a:t>
            </a:r>
            <a:endParaRPr b="1" sz="6100">
              <a:solidFill>
                <a:schemeClr val="dk1"/>
              </a:solidFill>
              <a:latin typeface="Anybody"/>
              <a:ea typeface="Anybody"/>
              <a:cs typeface="Anybody"/>
              <a:sym typeface="Anybody"/>
            </a:endParaRPr>
          </a:p>
        </p:txBody>
      </p:sp>
      <p:pic>
        <p:nvPicPr>
          <p:cNvPr id="480" name="Google Shape;480;p95"/>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4" name="Shape 484"/>
        <p:cNvGrpSpPr/>
        <p:nvPr/>
      </p:nvGrpSpPr>
      <p:grpSpPr>
        <a:xfrm>
          <a:off x="0" y="0"/>
          <a:ext cx="0" cy="0"/>
          <a:chOff x="0" y="0"/>
          <a:chExt cx="0" cy="0"/>
        </a:xfrm>
      </p:grpSpPr>
      <p:sp>
        <p:nvSpPr>
          <p:cNvPr id="485" name="Google Shape;485;p96"/>
          <p:cNvSpPr txBox="1"/>
          <p:nvPr/>
        </p:nvSpPr>
        <p:spPr>
          <a:xfrm>
            <a:off x="1082875" y="4534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4000">
              <a:solidFill>
                <a:schemeClr val="dk1"/>
              </a:solidFill>
              <a:latin typeface="Anybody"/>
              <a:ea typeface="Anybody"/>
              <a:cs typeface="Anybody"/>
              <a:sym typeface="Anybody"/>
            </a:endParaRPr>
          </a:p>
        </p:txBody>
      </p:sp>
      <p:sp>
        <p:nvSpPr>
          <p:cNvPr id="486" name="Google Shape;486;p96"/>
          <p:cNvSpPr txBox="1"/>
          <p:nvPr/>
        </p:nvSpPr>
        <p:spPr>
          <a:xfrm>
            <a:off x="281000" y="2420825"/>
            <a:ext cx="4007400" cy="1708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700"/>
              </a:spcBef>
              <a:spcAft>
                <a:spcPts val="0"/>
              </a:spcAft>
              <a:buNone/>
            </a:pPr>
            <a:r>
              <a:rPr lang="en" sz="1800">
                <a:solidFill>
                  <a:schemeClr val="dk1"/>
                </a:solidFill>
                <a:latin typeface="Anybody"/>
                <a:ea typeface="Anybody"/>
                <a:cs typeface="Anybody"/>
                <a:sym typeface="Anybody"/>
              </a:rPr>
              <a:t>Para trazar varias distribuciones bivariadas por pares en un conjunto de datos, puede utilizar la función </a:t>
            </a:r>
            <a:r>
              <a:rPr lang="en" sz="1800">
                <a:solidFill>
                  <a:srgbClr val="7600FF"/>
                </a:solidFill>
                <a:latin typeface="Anybody"/>
                <a:ea typeface="Anybody"/>
                <a:cs typeface="Anybody"/>
                <a:sym typeface="Anybody"/>
              </a:rPr>
              <a:t>pairplot()</a:t>
            </a:r>
            <a:r>
              <a:rPr lang="en" sz="1800">
                <a:solidFill>
                  <a:schemeClr val="dk1"/>
                </a:solidFill>
                <a:latin typeface="Anybody"/>
                <a:ea typeface="Anybody"/>
                <a:cs typeface="Anybody"/>
                <a:sym typeface="Anybody"/>
              </a:rPr>
              <a:t>. </a:t>
            </a:r>
            <a:endParaRPr sz="1800">
              <a:solidFill>
                <a:schemeClr val="dk1"/>
              </a:solidFill>
              <a:latin typeface="Anybody"/>
              <a:ea typeface="Anybody"/>
              <a:cs typeface="Anybody"/>
              <a:sym typeface="Anybody"/>
            </a:endParaRPr>
          </a:p>
          <a:p>
            <a:pPr indent="0" lvl="0" marL="0" rtl="0" algn="just">
              <a:lnSpc>
                <a:spcPct val="115000"/>
              </a:lnSpc>
              <a:spcBef>
                <a:spcPts val="700"/>
              </a:spcBef>
              <a:spcAft>
                <a:spcPts val="700"/>
              </a:spcAft>
              <a:buNone/>
            </a:pPr>
            <a:r>
              <a:t/>
            </a:r>
            <a:endParaRPr sz="1800">
              <a:solidFill>
                <a:schemeClr val="dk1"/>
              </a:solidFill>
              <a:latin typeface="Anybody"/>
              <a:ea typeface="Anybody"/>
              <a:cs typeface="Anybody"/>
              <a:sym typeface="Anybody"/>
            </a:endParaRPr>
          </a:p>
        </p:txBody>
      </p:sp>
      <p:pic>
        <p:nvPicPr>
          <p:cNvPr id="487" name="Google Shape;487;p96"/>
          <p:cNvPicPr preferRelativeResize="0"/>
          <p:nvPr/>
        </p:nvPicPr>
        <p:blipFill>
          <a:blip r:embed="rId4">
            <a:alphaModFix/>
          </a:blip>
          <a:stretch>
            <a:fillRect/>
          </a:stretch>
        </p:blipFill>
        <p:spPr>
          <a:xfrm>
            <a:off x="4718600" y="1039100"/>
            <a:ext cx="3857150" cy="3857150"/>
          </a:xfrm>
          <a:prstGeom prst="rect">
            <a:avLst/>
          </a:prstGeom>
          <a:noFill/>
          <a:ln>
            <a:noFill/>
          </a:ln>
          <a:effectLst>
            <a:outerShdw blurRad="114300" rotWithShape="0" algn="bl" dir="2760000" dist="47625">
              <a:srgbClr val="000000">
                <a:alpha val="83000"/>
              </a:srgbClr>
            </a:outerShdw>
          </a:effectLst>
        </p:spPr>
      </p:pic>
      <p:pic>
        <p:nvPicPr>
          <p:cNvPr id="488" name="Google Shape;488;p96"/>
          <p:cNvPicPr preferRelativeResize="0"/>
          <p:nvPr/>
        </p:nvPicPr>
        <p:blipFill>
          <a:blip r:embed="rId5">
            <a:alphaModFix/>
          </a:blip>
          <a:stretch>
            <a:fillRect/>
          </a:stretch>
        </p:blipFill>
        <p:spPr>
          <a:xfrm>
            <a:off x="1019850" y="1534775"/>
            <a:ext cx="2864925" cy="409275"/>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97"/>
          <p:cNvSpPr txBox="1"/>
          <p:nvPr/>
        </p:nvSpPr>
        <p:spPr>
          <a:xfrm flipH="1" rot="-60299">
            <a:off x="1450417" y="1600410"/>
            <a:ext cx="5627366" cy="112368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heatmap()</a:t>
            </a:r>
            <a:endParaRPr b="1" sz="6100">
              <a:solidFill>
                <a:schemeClr val="dk1"/>
              </a:solidFill>
              <a:latin typeface="Anybody"/>
              <a:ea typeface="Anybody"/>
              <a:cs typeface="Anybody"/>
              <a:sym typeface="Anybody"/>
            </a:endParaRPr>
          </a:p>
        </p:txBody>
      </p:sp>
      <p:pic>
        <p:nvPicPr>
          <p:cNvPr id="494" name="Google Shape;494;p97"/>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98"/>
          <p:cNvSpPr txBox="1"/>
          <p:nvPr/>
        </p:nvSpPr>
        <p:spPr>
          <a:xfrm>
            <a:off x="1082875" y="4534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¿Qué es?</a:t>
            </a:r>
            <a:endParaRPr b="1" sz="4000">
              <a:solidFill>
                <a:schemeClr val="dk1"/>
              </a:solidFill>
              <a:latin typeface="Anybody"/>
              <a:ea typeface="Anybody"/>
              <a:cs typeface="Anybody"/>
              <a:sym typeface="Anybody"/>
            </a:endParaRPr>
          </a:p>
        </p:txBody>
      </p:sp>
      <p:sp>
        <p:nvSpPr>
          <p:cNvPr id="500" name="Google Shape;500;p98"/>
          <p:cNvSpPr txBox="1"/>
          <p:nvPr/>
        </p:nvSpPr>
        <p:spPr>
          <a:xfrm>
            <a:off x="406075" y="1375950"/>
            <a:ext cx="8319900" cy="3834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700"/>
              </a:spcBef>
              <a:spcAft>
                <a:spcPts val="0"/>
              </a:spcAft>
              <a:buNone/>
            </a:pPr>
            <a:r>
              <a:rPr lang="en" sz="1900">
                <a:solidFill>
                  <a:schemeClr val="dk1"/>
                </a:solidFill>
                <a:latin typeface="Anybody"/>
                <a:ea typeface="Anybody"/>
                <a:cs typeface="Anybody"/>
                <a:sym typeface="Anybody"/>
              </a:rPr>
              <a:t>El mapa de calor se define como una representación gráfica de datos que utiliza colores para visualizar el valor de la matriz. </a:t>
            </a:r>
            <a:endParaRPr sz="1900">
              <a:solidFill>
                <a:schemeClr val="dk1"/>
              </a:solidFill>
              <a:latin typeface="Anybody"/>
              <a:ea typeface="Anybody"/>
              <a:cs typeface="Anybody"/>
              <a:sym typeface="Anybody"/>
            </a:endParaRPr>
          </a:p>
          <a:p>
            <a:pPr indent="-349250" lvl="0" marL="457200" rtl="0" algn="just">
              <a:lnSpc>
                <a:spcPct val="100000"/>
              </a:lnSpc>
              <a:spcBef>
                <a:spcPts val="7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Para representar valores más comunes o actividades más altas se utilizan </a:t>
            </a:r>
            <a:r>
              <a:rPr lang="en" sz="1900">
                <a:solidFill>
                  <a:srgbClr val="7600FF"/>
                </a:solidFill>
                <a:latin typeface="Anybody"/>
                <a:ea typeface="Anybody"/>
                <a:cs typeface="Anybody"/>
                <a:sym typeface="Anybody"/>
              </a:rPr>
              <a:t>colores más brillantes</a:t>
            </a:r>
            <a:r>
              <a:rPr lang="en" sz="1900">
                <a:solidFill>
                  <a:schemeClr val="dk1"/>
                </a:solidFill>
                <a:latin typeface="Anybody"/>
                <a:ea typeface="Anybody"/>
                <a:cs typeface="Anybody"/>
                <a:sym typeface="Anybody"/>
              </a:rPr>
              <a:t>, básicamente colores rojizos.</a:t>
            </a:r>
            <a:endParaRPr sz="1900">
              <a:solidFill>
                <a:schemeClr val="dk1"/>
              </a:solidFill>
              <a:latin typeface="Anybody"/>
              <a:ea typeface="Anybody"/>
              <a:cs typeface="Anybody"/>
              <a:sym typeface="Anybody"/>
            </a:endParaRPr>
          </a:p>
          <a:p>
            <a:pPr indent="-349250" lvl="0" marL="457200" rtl="0" algn="just">
              <a:lnSpc>
                <a:spcPct val="100000"/>
              </a:lnSpc>
              <a:spcBef>
                <a:spcPts val="7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Para representar valores menos comunes o de poca actividad, se prefieren </a:t>
            </a:r>
            <a:r>
              <a:rPr lang="en" sz="1900">
                <a:solidFill>
                  <a:srgbClr val="7600FF"/>
                </a:solidFill>
                <a:latin typeface="Anybody"/>
                <a:ea typeface="Anybody"/>
                <a:cs typeface="Anybody"/>
                <a:sym typeface="Anybody"/>
              </a:rPr>
              <a:t>colores más oscuros</a:t>
            </a:r>
            <a:r>
              <a:rPr lang="en" sz="1900">
                <a:solidFill>
                  <a:schemeClr val="dk1"/>
                </a:solidFill>
                <a:latin typeface="Anybody"/>
                <a:ea typeface="Anybody"/>
                <a:cs typeface="Anybody"/>
                <a:sym typeface="Anybody"/>
              </a:rPr>
              <a:t>. </a:t>
            </a:r>
            <a:endParaRPr sz="1900">
              <a:solidFill>
                <a:schemeClr val="dk1"/>
              </a:solidFill>
              <a:latin typeface="Anybody"/>
              <a:ea typeface="Anybody"/>
              <a:cs typeface="Anybody"/>
              <a:sym typeface="Anybody"/>
            </a:endParaRPr>
          </a:p>
          <a:p>
            <a:pPr indent="0" lvl="0" marL="0" rtl="0" algn="just">
              <a:lnSpc>
                <a:spcPct val="100000"/>
              </a:lnSpc>
              <a:spcBef>
                <a:spcPts val="700"/>
              </a:spcBef>
              <a:spcAft>
                <a:spcPts val="0"/>
              </a:spcAft>
              <a:buNone/>
            </a:pPr>
            <a:r>
              <a:rPr lang="en" sz="1900">
                <a:solidFill>
                  <a:schemeClr val="dk1"/>
                </a:solidFill>
                <a:latin typeface="Anybody"/>
                <a:ea typeface="Anybody"/>
                <a:cs typeface="Anybody"/>
                <a:sym typeface="Anybody"/>
              </a:rPr>
              <a:t>El mapa de calor también se define por el nombre de la matriz de sombreado. </a:t>
            </a:r>
            <a:endParaRPr sz="1900">
              <a:solidFill>
                <a:schemeClr val="dk1"/>
              </a:solidFill>
              <a:latin typeface="Anybody"/>
              <a:ea typeface="Anybody"/>
              <a:cs typeface="Anybody"/>
              <a:sym typeface="Anybody"/>
            </a:endParaRPr>
          </a:p>
          <a:p>
            <a:pPr indent="0" lvl="0" marL="0" rtl="0" algn="just">
              <a:lnSpc>
                <a:spcPct val="100000"/>
              </a:lnSpc>
              <a:spcBef>
                <a:spcPts val="700"/>
              </a:spcBef>
              <a:spcAft>
                <a:spcPts val="700"/>
              </a:spcAft>
              <a:buNone/>
            </a:pPr>
            <a:r>
              <a:rPr lang="en" sz="1900">
                <a:solidFill>
                  <a:schemeClr val="dk1"/>
                </a:solidFill>
                <a:latin typeface="Anybody"/>
                <a:ea typeface="Anybody"/>
                <a:cs typeface="Anybody"/>
                <a:sym typeface="Anybody"/>
              </a:rPr>
              <a:t>Los mapas de calor en Seaborn se pueden trazar utilizando la función </a:t>
            </a:r>
            <a:r>
              <a:rPr lang="en" sz="1900">
                <a:solidFill>
                  <a:srgbClr val="7600FF"/>
                </a:solidFill>
                <a:latin typeface="Anybody"/>
                <a:ea typeface="Anybody"/>
                <a:cs typeface="Anybody"/>
                <a:sym typeface="Anybody"/>
              </a:rPr>
              <a:t>seaborn.heatmap()</a:t>
            </a:r>
            <a:r>
              <a:rPr lang="en" sz="1900">
                <a:solidFill>
                  <a:schemeClr val="dk1"/>
                </a:solidFill>
                <a:latin typeface="Anybody"/>
                <a:ea typeface="Anybody"/>
                <a:cs typeface="Anybody"/>
                <a:sym typeface="Anybody"/>
              </a:rPr>
              <a:t>.</a:t>
            </a:r>
            <a:endParaRPr sz="1900">
              <a:solidFill>
                <a:schemeClr val="dk1"/>
              </a:solidFill>
              <a:latin typeface="Anybody"/>
              <a:ea typeface="Anybody"/>
              <a:cs typeface="Anybody"/>
              <a:sym typeface="Anybod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p99"/>
          <p:cNvSpPr txBox="1"/>
          <p:nvPr/>
        </p:nvSpPr>
        <p:spPr>
          <a:xfrm>
            <a:off x="1082875" y="6058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4000">
              <a:solidFill>
                <a:schemeClr val="dk1"/>
              </a:solidFill>
              <a:latin typeface="Anybody"/>
              <a:ea typeface="Anybody"/>
              <a:cs typeface="Anybody"/>
              <a:sym typeface="Anybody"/>
            </a:endParaRPr>
          </a:p>
        </p:txBody>
      </p:sp>
      <p:pic>
        <p:nvPicPr>
          <p:cNvPr id="506" name="Google Shape;506;p99"/>
          <p:cNvPicPr preferRelativeResize="0"/>
          <p:nvPr/>
        </p:nvPicPr>
        <p:blipFill>
          <a:blip r:embed="rId4">
            <a:alphaModFix/>
          </a:blip>
          <a:stretch>
            <a:fillRect/>
          </a:stretch>
        </p:blipFill>
        <p:spPr>
          <a:xfrm>
            <a:off x="5216800" y="1332873"/>
            <a:ext cx="3617672" cy="3389349"/>
          </a:xfrm>
          <a:prstGeom prst="rect">
            <a:avLst/>
          </a:prstGeom>
          <a:noFill/>
          <a:ln>
            <a:noFill/>
          </a:ln>
          <a:effectLst>
            <a:outerShdw blurRad="114300" rotWithShape="0" algn="bl" dir="2760000" dist="47625">
              <a:srgbClr val="000000">
                <a:alpha val="83000"/>
              </a:srgbClr>
            </a:outerShdw>
          </a:effectLst>
        </p:spPr>
      </p:pic>
      <p:pic>
        <p:nvPicPr>
          <p:cNvPr id="507" name="Google Shape;507;p99"/>
          <p:cNvPicPr preferRelativeResize="0"/>
          <p:nvPr/>
        </p:nvPicPr>
        <p:blipFill>
          <a:blip r:embed="rId5">
            <a:alphaModFix/>
          </a:blip>
          <a:stretch>
            <a:fillRect/>
          </a:stretch>
        </p:blipFill>
        <p:spPr>
          <a:xfrm>
            <a:off x="204800" y="2284650"/>
            <a:ext cx="4873175" cy="1126775"/>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100"/>
          <p:cNvPicPr preferRelativeResize="0"/>
          <p:nvPr/>
        </p:nvPicPr>
        <p:blipFill rotWithShape="1">
          <a:blip r:embed="rId3">
            <a:alphaModFix/>
          </a:blip>
          <a:srcRect b="0" l="0" r="0" t="0"/>
          <a:stretch/>
        </p:blipFill>
        <p:spPr>
          <a:xfrm>
            <a:off x="-92675" y="-61813"/>
            <a:ext cx="9236675" cy="6160762"/>
          </a:xfrm>
          <a:prstGeom prst="rect">
            <a:avLst/>
          </a:prstGeom>
          <a:noFill/>
          <a:ln>
            <a:noFill/>
          </a:ln>
        </p:spPr>
      </p:pic>
      <p:sp>
        <p:nvSpPr>
          <p:cNvPr id="513" name="Google Shape;513;p100"/>
          <p:cNvSpPr txBox="1"/>
          <p:nvPr/>
        </p:nvSpPr>
        <p:spPr>
          <a:xfrm>
            <a:off x="1208100" y="1404450"/>
            <a:ext cx="6727800" cy="233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4300" u="none" cap="none" strike="noStrike">
              <a:solidFill>
                <a:srgbClr val="FFFF00"/>
              </a:solidFill>
              <a:latin typeface="Anybody"/>
              <a:ea typeface="Anybody"/>
              <a:cs typeface="Anybody"/>
              <a:sym typeface="Anybody"/>
            </a:endParaRPr>
          </a:p>
          <a:p>
            <a:pPr indent="0" lvl="0" marL="0" marR="0" rtl="0" algn="ctr">
              <a:lnSpc>
                <a:spcPct val="100000"/>
              </a:lnSpc>
              <a:spcBef>
                <a:spcPts val="0"/>
              </a:spcBef>
              <a:spcAft>
                <a:spcPts val="0"/>
              </a:spcAft>
              <a:buClr>
                <a:srgbClr val="000000"/>
              </a:buClr>
              <a:buSzPts val="3600"/>
              <a:buFont typeface="Arial"/>
              <a:buNone/>
            </a:pPr>
            <a:r>
              <a:rPr b="1" lang="en" sz="4300">
                <a:solidFill>
                  <a:srgbClr val="FFFF00"/>
                </a:solidFill>
                <a:latin typeface="Anybody"/>
                <a:ea typeface="Anybody"/>
                <a:cs typeface="Anybody"/>
                <a:sym typeface="Anybody"/>
              </a:rPr>
              <a:t>¿ P R E G U N T A S ?</a:t>
            </a:r>
            <a:endParaRPr b="1" i="0" sz="4300" u="none" cap="none" strike="noStrike">
              <a:solidFill>
                <a:srgbClr val="FFFF00"/>
              </a:solidFill>
              <a:latin typeface="Anybody"/>
              <a:ea typeface="Anybody"/>
              <a:cs typeface="Anybody"/>
              <a:sym typeface="Anybody"/>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101"/>
          <p:cNvSpPr txBox="1"/>
          <p:nvPr/>
        </p:nvSpPr>
        <p:spPr>
          <a:xfrm flipH="1" rot="-60343">
            <a:off x="1674899" y="923272"/>
            <a:ext cx="5794193" cy="1597744"/>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n" sz="5400">
                <a:solidFill>
                  <a:srgbClr val="222222"/>
                </a:solidFill>
                <a:latin typeface="Anybody"/>
                <a:ea typeface="Anybody"/>
                <a:cs typeface="Anybody"/>
                <a:sym typeface="Anybody"/>
              </a:rPr>
              <a:t>¿Alguien dijo Homework?</a:t>
            </a:r>
            <a:endParaRPr sz="5400">
              <a:solidFill>
                <a:srgbClr val="222222"/>
              </a:solidFill>
              <a:latin typeface="Anybody Black"/>
              <a:ea typeface="Anybody Black"/>
              <a:cs typeface="Anybody Black"/>
              <a:sym typeface="Anybody Black"/>
            </a:endParaRPr>
          </a:p>
        </p:txBody>
      </p:sp>
      <p:sp>
        <p:nvSpPr>
          <p:cNvPr id="519" name="Google Shape;519;p101"/>
          <p:cNvSpPr/>
          <p:nvPr/>
        </p:nvSpPr>
        <p:spPr>
          <a:xfrm rot="59969">
            <a:off x="1828840" y="2398999"/>
            <a:ext cx="5486335" cy="457272"/>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pic>
        <p:nvPicPr>
          <p:cNvPr id="520" name="Google Shape;520;p101"/>
          <p:cNvPicPr preferRelativeResize="0"/>
          <p:nvPr/>
        </p:nvPicPr>
        <p:blipFill>
          <a:blip r:embed="rId4">
            <a:alphaModFix/>
          </a:blip>
          <a:stretch>
            <a:fillRect/>
          </a:stretch>
        </p:blipFill>
        <p:spPr>
          <a:xfrm>
            <a:off x="3635026" y="2351175"/>
            <a:ext cx="2315198" cy="20514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pic>
        <p:nvPicPr>
          <p:cNvPr id="525" name="Google Shape;525;p102"/>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526" name="Google Shape;526;p102"/>
          <p:cNvSpPr txBox="1"/>
          <p:nvPr/>
        </p:nvSpPr>
        <p:spPr>
          <a:xfrm>
            <a:off x="4152625" y="1811975"/>
            <a:ext cx="4393200" cy="4617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b="1" lang="en" sz="2400">
                <a:solidFill>
                  <a:srgbClr val="FAFAFA"/>
                </a:solidFill>
                <a:latin typeface="Anybody"/>
                <a:ea typeface="Anybody"/>
                <a:cs typeface="Anybody"/>
                <a:sym typeface="Anybody"/>
              </a:rPr>
              <a:t>Próxima lecture</a:t>
            </a:r>
            <a:endParaRPr b="1" sz="2400">
              <a:solidFill>
                <a:srgbClr val="FAFAFA"/>
              </a:solidFill>
              <a:latin typeface="Anybody"/>
              <a:ea typeface="Anybody"/>
              <a:cs typeface="Anybody"/>
              <a:sym typeface="Anybody"/>
            </a:endParaRPr>
          </a:p>
        </p:txBody>
      </p:sp>
      <p:sp>
        <p:nvSpPr>
          <p:cNvPr id="527" name="Google Shape;527;p102"/>
          <p:cNvSpPr txBox="1"/>
          <p:nvPr/>
        </p:nvSpPr>
        <p:spPr>
          <a:xfrm>
            <a:off x="4076425" y="2140800"/>
            <a:ext cx="4991400" cy="7542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n" sz="4300">
                <a:solidFill>
                  <a:srgbClr val="FFFF01"/>
                </a:solidFill>
                <a:latin typeface="Anybody Black"/>
                <a:ea typeface="Anybody Black"/>
                <a:cs typeface="Anybody Black"/>
                <a:sym typeface="Anybody Black"/>
              </a:rPr>
              <a:t>Tableau</a:t>
            </a:r>
            <a:endParaRPr sz="4300">
              <a:solidFill>
                <a:srgbClr val="FFFF01"/>
              </a:solidFill>
              <a:latin typeface="Anybody Black"/>
              <a:ea typeface="Anybody Black"/>
              <a:cs typeface="Anybody Black"/>
              <a:sym typeface="Anybody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531" name="Shape 531"/>
        <p:cNvGrpSpPr/>
        <p:nvPr/>
      </p:nvGrpSpPr>
      <p:grpSpPr>
        <a:xfrm>
          <a:off x="0" y="0"/>
          <a:ext cx="0" cy="0"/>
          <a:chOff x="0" y="0"/>
          <a:chExt cx="0" cy="0"/>
        </a:xfrm>
      </p:grpSpPr>
      <p:sp>
        <p:nvSpPr>
          <p:cNvPr id="532" name="Google Shape;532;p103"/>
          <p:cNvSpPr txBox="1"/>
          <p:nvPr/>
        </p:nvSpPr>
        <p:spPr>
          <a:xfrm>
            <a:off x="696550" y="2829288"/>
            <a:ext cx="2915100" cy="6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¡Feedback!</a:t>
            </a:r>
            <a:endParaRPr b="1" i="0" sz="3600" u="none" cap="none" strike="noStrike">
              <a:solidFill>
                <a:srgbClr val="000000"/>
              </a:solidFill>
              <a:latin typeface="Work Sans"/>
              <a:ea typeface="Work Sans"/>
              <a:cs typeface="Work Sans"/>
              <a:sym typeface="Work Sans"/>
            </a:endParaRPr>
          </a:p>
        </p:txBody>
      </p:sp>
      <p:grpSp>
        <p:nvGrpSpPr>
          <p:cNvPr id="533" name="Google Shape;533;p103"/>
          <p:cNvGrpSpPr/>
          <p:nvPr/>
        </p:nvGrpSpPr>
        <p:grpSpPr>
          <a:xfrm>
            <a:off x="1604497" y="1676713"/>
            <a:ext cx="1099200" cy="1099200"/>
            <a:chOff x="1683297" y="1643325"/>
            <a:chExt cx="1099200" cy="1099200"/>
          </a:xfrm>
        </p:grpSpPr>
        <p:sp>
          <p:nvSpPr>
            <p:cNvPr id="534" name="Google Shape;534;p103"/>
            <p:cNvSpPr/>
            <p:nvPr/>
          </p:nvSpPr>
          <p:spPr>
            <a:xfrm>
              <a:off x="1683297" y="1643325"/>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5" name="Google Shape;535;p103"/>
            <p:cNvPicPr preferRelativeResize="0"/>
            <p:nvPr/>
          </p:nvPicPr>
          <p:blipFill rotWithShape="1">
            <a:blip r:embed="rId3">
              <a:alphaModFix/>
            </a:blip>
            <a:srcRect b="0" l="0" r="0" t="0"/>
            <a:stretch/>
          </p:blipFill>
          <p:spPr>
            <a:xfrm>
              <a:off x="1793892" y="1753903"/>
              <a:ext cx="878000" cy="878062"/>
            </a:xfrm>
            <a:prstGeom prst="rect">
              <a:avLst/>
            </a:prstGeom>
            <a:noFill/>
            <a:ln>
              <a:noFill/>
            </a:ln>
          </p:spPr>
        </p:pic>
      </p:grpSp>
      <p:sp>
        <p:nvSpPr>
          <p:cNvPr id="536" name="Google Shape;536;p103"/>
          <p:cNvSpPr txBox="1"/>
          <p:nvPr/>
        </p:nvSpPr>
        <p:spPr>
          <a:xfrm>
            <a:off x="4164350" y="2252725"/>
            <a:ext cx="44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Work Sans SemiBold"/>
                <a:ea typeface="Work Sans SemiBold"/>
                <a:cs typeface="Work Sans SemiBold"/>
                <a:sym typeface="Work Sans SemiBold"/>
              </a:rPr>
              <a:t>Dispones de un </a:t>
            </a:r>
            <a:r>
              <a:rPr lang="en" sz="2200">
                <a:solidFill>
                  <a:schemeClr val="hlink"/>
                </a:solidFill>
                <a:uFill>
                  <a:noFill/>
                </a:uFill>
                <a:latin typeface="Work Sans SemiBold"/>
                <a:ea typeface="Work Sans SemiBold"/>
                <a:cs typeface="Work Sans SemiBold"/>
                <a:sym typeface="Work Sans SemiBold"/>
                <a:hlinkClick r:id="rId4"/>
              </a:rPr>
              <a:t>formulario </a:t>
            </a:r>
            <a:r>
              <a:rPr lang="en" sz="2200">
                <a:latin typeface="Work Sans SemiBold"/>
                <a:ea typeface="Work Sans SemiBold"/>
                <a:cs typeface="Work Sans SemiBold"/>
                <a:sym typeface="Work Sans SemiBold"/>
              </a:rPr>
              <a:t>en:</a:t>
            </a:r>
            <a:endParaRPr sz="2200">
              <a:latin typeface="Work Sans SemiBold"/>
              <a:ea typeface="Work Sans SemiBold"/>
              <a:cs typeface="Work Sans SemiBold"/>
              <a:sym typeface="Work Sans SemiBold"/>
            </a:endParaRPr>
          </a:p>
        </p:txBody>
      </p:sp>
      <p:grpSp>
        <p:nvGrpSpPr>
          <p:cNvPr id="537" name="Google Shape;537;p103"/>
          <p:cNvGrpSpPr/>
          <p:nvPr/>
        </p:nvGrpSpPr>
        <p:grpSpPr>
          <a:xfrm>
            <a:off x="4839626" y="2898075"/>
            <a:ext cx="4119208" cy="461700"/>
            <a:chOff x="4839626" y="2267800"/>
            <a:chExt cx="4119208" cy="461700"/>
          </a:xfrm>
        </p:grpSpPr>
        <p:pic>
          <p:nvPicPr>
            <p:cNvPr id="538" name="Google Shape;538;p103"/>
            <p:cNvPicPr preferRelativeResize="0"/>
            <p:nvPr/>
          </p:nvPicPr>
          <p:blipFill rotWithShape="1">
            <a:blip r:embed="rId5">
              <a:alphaModFix/>
            </a:blip>
            <a:srcRect b="0" l="0" r="0" t="0"/>
            <a:stretch/>
          </p:blipFill>
          <p:spPr>
            <a:xfrm>
              <a:off x="4839626" y="2321175"/>
              <a:ext cx="352125" cy="354966"/>
            </a:xfrm>
            <a:prstGeom prst="rect">
              <a:avLst/>
            </a:prstGeom>
            <a:noFill/>
            <a:ln>
              <a:noFill/>
            </a:ln>
          </p:spPr>
        </p:pic>
        <p:sp>
          <p:nvSpPr>
            <p:cNvPr id="539" name="Google Shape;539;p103"/>
            <p:cNvSpPr txBox="1"/>
            <p:nvPr/>
          </p:nvSpPr>
          <p:spPr>
            <a:xfrm>
              <a:off x="5191733" y="2267800"/>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Homeworks</a:t>
              </a:r>
              <a:endParaRPr sz="1800">
                <a:latin typeface="Work Sans Medium"/>
                <a:ea typeface="Work Sans Medium"/>
                <a:cs typeface="Work Sans Medium"/>
                <a:sym typeface="Work Sans Medium"/>
              </a:endParaRPr>
            </a:p>
          </p:txBody>
        </p:sp>
      </p:grpSp>
      <p:grpSp>
        <p:nvGrpSpPr>
          <p:cNvPr id="540" name="Google Shape;540;p103"/>
          <p:cNvGrpSpPr/>
          <p:nvPr/>
        </p:nvGrpSpPr>
        <p:grpSpPr>
          <a:xfrm>
            <a:off x="4839626" y="3566763"/>
            <a:ext cx="4119208" cy="461700"/>
            <a:chOff x="4839626" y="2791625"/>
            <a:chExt cx="4119208" cy="461700"/>
          </a:xfrm>
        </p:grpSpPr>
        <p:pic>
          <p:nvPicPr>
            <p:cNvPr id="541" name="Google Shape;541;p103"/>
            <p:cNvPicPr preferRelativeResize="0"/>
            <p:nvPr/>
          </p:nvPicPr>
          <p:blipFill rotWithShape="1">
            <a:blip r:embed="rId5">
              <a:alphaModFix/>
            </a:blip>
            <a:srcRect b="0" l="0" r="0" t="0"/>
            <a:stretch/>
          </p:blipFill>
          <p:spPr>
            <a:xfrm>
              <a:off x="4839626" y="2844992"/>
              <a:ext cx="352125" cy="354966"/>
            </a:xfrm>
            <a:prstGeom prst="rect">
              <a:avLst/>
            </a:prstGeom>
            <a:noFill/>
            <a:ln>
              <a:noFill/>
            </a:ln>
          </p:spPr>
        </p:pic>
        <p:sp>
          <p:nvSpPr>
            <p:cNvPr id="542" name="Google Shape;542;p103"/>
            <p:cNvSpPr txBox="1"/>
            <p:nvPr/>
          </p:nvSpPr>
          <p:spPr>
            <a:xfrm>
              <a:off x="5191733" y="27916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Guías de clase</a:t>
              </a:r>
              <a:endParaRPr sz="1800">
                <a:latin typeface="Work Sans Medium"/>
                <a:ea typeface="Work Sans Medium"/>
                <a:cs typeface="Work Sans Medium"/>
                <a:sym typeface="Work Sans Medium"/>
              </a:endParaRPr>
            </a:p>
          </p:txBody>
        </p:sp>
      </p:grpSp>
      <p:grpSp>
        <p:nvGrpSpPr>
          <p:cNvPr id="543" name="Google Shape;543;p103"/>
          <p:cNvGrpSpPr/>
          <p:nvPr/>
        </p:nvGrpSpPr>
        <p:grpSpPr>
          <a:xfrm>
            <a:off x="4839626" y="4235475"/>
            <a:ext cx="4119208" cy="461700"/>
            <a:chOff x="4839626" y="3368825"/>
            <a:chExt cx="4119208" cy="461700"/>
          </a:xfrm>
        </p:grpSpPr>
        <p:pic>
          <p:nvPicPr>
            <p:cNvPr id="544" name="Google Shape;544;p103"/>
            <p:cNvPicPr preferRelativeResize="0"/>
            <p:nvPr/>
          </p:nvPicPr>
          <p:blipFill rotWithShape="1">
            <a:blip r:embed="rId5">
              <a:alphaModFix/>
            </a:blip>
            <a:srcRect b="0" l="0" r="0" t="0"/>
            <a:stretch/>
          </p:blipFill>
          <p:spPr>
            <a:xfrm>
              <a:off x="4839626" y="3422184"/>
              <a:ext cx="352125" cy="354966"/>
            </a:xfrm>
            <a:prstGeom prst="rect">
              <a:avLst/>
            </a:prstGeom>
            <a:noFill/>
            <a:ln>
              <a:noFill/>
            </a:ln>
          </p:spPr>
        </p:pic>
        <p:sp>
          <p:nvSpPr>
            <p:cNvPr id="545" name="Google Shape;545;p103"/>
            <p:cNvSpPr txBox="1"/>
            <p:nvPr/>
          </p:nvSpPr>
          <p:spPr>
            <a:xfrm>
              <a:off x="5191733" y="33688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Slack</a:t>
              </a:r>
              <a:endParaRPr sz="1800">
                <a:latin typeface="Work Sans Medium"/>
                <a:ea typeface="Work Sans Medium"/>
                <a:cs typeface="Work Sans Medium"/>
                <a:sym typeface="Work Sans Medium"/>
              </a:endParaRPr>
            </a:p>
          </p:txBody>
        </p:sp>
      </p:grpSp>
      <p:sp>
        <p:nvSpPr>
          <p:cNvPr id="546" name="Google Shape;546;p103"/>
          <p:cNvSpPr txBox="1"/>
          <p:nvPr/>
        </p:nvSpPr>
        <p:spPr>
          <a:xfrm flipH="1">
            <a:off x="6057650" y="1560675"/>
            <a:ext cx="2205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Work Sans Medium"/>
                <a:ea typeface="Work Sans Medium"/>
                <a:cs typeface="Work Sans Medium"/>
                <a:sym typeface="Work Sans Medium"/>
              </a:rPr>
              <a:t>Click on me</a:t>
            </a:r>
            <a:endParaRPr sz="1800">
              <a:solidFill>
                <a:srgbClr val="666666"/>
              </a:solidFill>
              <a:latin typeface="Work Sans Medium"/>
              <a:ea typeface="Work Sans Medium"/>
              <a:cs typeface="Work Sans Medium"/>
              <a:sym typeface="Work Sans Medium"/>
            </a:endParaRPr>
          </a:p>
        </p:txBody>
      </p:sp>
      <p:sp>
        <p:nvSpPr>
          <p:cNvPr id="547" name="Google Shape;547;p103"/>
          <p:cNvSpPr/>
          <p:nvPr/>
        </p:nvSpPr>
        <p:spPr>
          <a:xfrm rot="10800000">
            <a:off x="735275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
        <p:nvSpPr>
          <p:cNvPr id="548" name="Google Shape;548;p103"/>
          <p:cNvSpPr/>
          <p:nvPr/>
        </p:nvSpPr>
        <p:spPr>
          <a:xfrm flipH="1" rot="10800000">
            <a:off x="673080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552" name="Shape 552"/>
        <p:cNvGrpSpPr/>
        <p:nvPr/>
      </p:nvGrpSpPr>
      <p:grpSpPr>
        <a:xfrm>
          <a:off x="0" y="0"/>
          <a:ext cx="0" cy="0"/>
          <a:chOff x="0" y="0"/>
          <a:chExt cx="0" cy="0"/>
        </a:xfrm>
      </p:grpSpPr>
      <p:sp>
        <p:nvSpPr>
          <p:cNvPr id="553" name="Google Shape;553;p104"/>
          <p:cNvSpPr/>
          <p:nvPr/>
        </p:nvSpPr>
        <p:spPr>
          <a:xfrm>
            <a:off x="0" y="0"/>
            <a:ext cx="9144000" cy="10119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104"/>
          <p:cNvPicPr preferRelativeResize="0"/>
          <p:nvPr/>
        </p:nvPicPr>
        <p:blipFill rotWithShape="1">
          <a:blip r:embed="rId3">
            <a:alphaModFix/>
          </a:blip>
          <a:srcRect b="0" l="6433" r="10551" t="0"/>
          <a:stretch/>
        </p:blipFill>
        <p:spPr>
          <a:xfrm>
            <a:off x="1737975" y="1128000"/>
            <a:ext cx="5668049" cy="2655301"/>
          </a:xfrm>
          <a:prstGeom prst="rect">
            <a:avLst/>
          </a:prstGeom>
          <a:noFill/>
          <a:ln>
            <a:noFill/>
          </a:ln>
        </p:spPr>
      </p:pic>
      <p:pic>
        <p:nvPicPr>
          <p:cNvPr id="555" name="Google Shape;555;p104">
            <a:hlinkClick r:id="rId4"/>
          </p:cNvPr>
          <p:cNvPicPr preferRelativeResize="0"/>
          <p:nvPr/>
        </p:nvPicPr>
        <p:blipFill rotWithShape="1">
          <a:blip r:embed="rId5">
            <a:alphaModFix/>
          </a:blip>
          <a:srcRect b="0" l="0" r="0" t="0"/>
          <a:stretch/>
        </p:blipFill>
        <p:spPr>
          <a:xfrm>
            <a:off x="1523850" y="3783308"/>
            <a:ext cx="354971" cy="358486"/>
          </a:xfrm>
          <a:prstGeom prst="rect">
            <a:avLst/>
          </a:prstGeom>
          <a:noFill/>
          <a:ln>
            <a:noFill/>
          </a:ln>
        </p:spPr>
      </p:pic>
      <p:pic>
        <p:nvPicPr>
          <p:cNvPr id="556" name="Google Shape;556;p104">
            <a:hlinkClick r:id="rId6"/>
          </p:cNvPr>
          <p:cNvPicPr preferRelativeResize="0"/>
          <p:nvPr/>
        </p:nvPicPr>
        <p:blipFill rotWithShape="1">
          <a:blip r:embed="rId7">
            <a:alphaModFix/>
          </a:blip>
          <a:srcRect b="0" l="0" r="0" t="0"/>
          <a:stretch/>
        </p:blipFill>
        <p:spPr>
          <a:xfrm>
            <a:off x="2557413" y="3785065"/>
            <a:ext cx="354971" cy="354971"/>
          </a:xfrm>
          <a:prstGeom prst="rect">
            <a:avLst/>
          </a:prstGeom>
          <a:noFill/>
          <a:ln>
            <a:noFill/>
          </a:ln>
        </p:spPr>
      </p:pic>
      <p:pic>
        <p:nvPicPr>
          <p:cNvPr id="557" name="Google Shape;557;p104">
            <a:hlinkClick r:id="rId8"/>
          </p:cNvPr>
          <p:cNvPicPr preferRelativeResize="0"/>
          <p:nvPr/>
        </p:nvPicPr>
        <p:blipFill rotWithShape="1">
          <a:blip r:embed="rId9">
            <a:alphaModFix/>
          </a:blip>
          <a:srcRect b="0" l="0" r="0" t="0"/>
          <a:stretch/>
        </p:blipFill>
        <p:spPr>
          <a:xfrm>
            <a:off x="3733469" y="3783308"/>
            <a:ext cx="354971" cy="358486"/>
          </a:xfrm>
          <a:prstGeom prst="rect">
            <a:avLst/>
          </a:prstGeom>
          <a:noFill/>
          <a:ln>
            <a:noFill/>
          </a:ln>
        </p:spPr>
      </p:pic>
      <p:pic>
        <p:nvPicPr>
          <p:cNvPr id="558" name="Google Shape;558;p104">
            <a:hlinkClick r:id="rId10"/>
          </p:cNvPr>
          <p:cNvPicPr preferRelativeResize="0"/>
          <p:nvPr/>
        </p:nvPicPr>
        <p:blipFill rotWithShape="1">
          <a:blip r:embed="rId11">
            <a:alphaModFix/>
          </a:blip>
          <a:srcRect b="0" l="0" r="0" t="0"/>
          <a:stretch/>
        </p:blipFill>
        <p:spPr>
          <a:xfrm>
            <a:off x="4909554" y="3783307"/>
            <a:ext cx="354971" cy="358486"/>
          </a:xfrm>
          <a:prstGeom prst="rect">
            <a:avLst/>
          </a:prstGeom>
          <a:noFill/>
          <a:ln>
            <a:noFill/>
          </a:ln>
        </p:spPr>
      </p:pic>
      <p:pic>
        <p:nvPicPr>
          <p:cNvPr id="559" name="Google Shape;559;p104">
            <a:hlinkClick r:id="rId12"/>
          </p:cNvPr>
          <p:cNvPicPr preferRelativeResize="0"/>
          <p:nvPr/>
        </p:nvPicPr>
        <p:blipFill rotWithShape="1">
          <a:blip r:embed="rId13">
            <a:alphaModFix/>
          </a:blip>
          <a:srcRect b="0" l="0" r="0" t="0"/>
          <a:stretch/>
        </p:blipFill>
        <p:spPr>
          <a:xfrm>
            <a:off x="6085623" y="3785066"/>
            <a:ext cx="358486" cy="354971"/>
          </a:xfrm>
          <a:prstGeom prst="rect">
            <a:avLst/>
          </a:prstGeom>
          <a:noFill/>
          <a:ln>
            <a:noFill/>
          </a:ln>
        </p:spPr>
      </p:pic>
      <p:pic>
        <p:nvPicPr>
          <p:cNvPr id="560" name="Google Shape;560;p104">
            <a:hlinkClick r:id="rId14"/>
          </p:cNvPr>
          <p:cNvPicPr preferRelativeResize="0"/>
          <p:nvPr/>
        </p:nvPicPr>
        <p:blipFill rotWithShape="1">
          <a:blip r:embed="rId15">
            <a:alphaModFix/>
          </a:blip>
          <a:srcRect b="0" l="0" r="0" t="0"/>
          <a:stretch/>
        </p:blipFill>
        <p:spPr>
          <a:xfrm>
            <a:off x="7265188" y="3785063"/>
            <a:ext cx="354971" cy="3549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60"/>
          <p:cNvSpPr/>
          <p:nvPr/>
        </p:nvSpPr>
        <p:spPr>
          <a:xfrm>
            <a:off x="8380963" y="48200"/>
            <a:ext cx="583500" cy="392400"/>
          </a:xfrm>
          <a:prstGeom prst="roundRect">
            <a:avLst>
              <a:gd fmla="val 16667" name="adj"/>
            </a:avLst>
          </a:prstGeom>
          <a:solidFill>
            <a:srgbClr val="9F5C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46" name="Google Shape;246;p60"/>
          <p:cNvCxnSpPr/>
          <p:nvPr/>
        </p:nvCxnSpPr>
        <p:spPr>
          <a:xfrm>
            <a:off x="437700" y="907225"/>
            <a:ext cx="8304000" cy="0"/>
          </a:xfrm>
          <a:prstGeom prst="straightConnector1">
            <a:avLst/>
          </a:prstGeom>
          <a:noFill/>
          <a:ln cap="flat" cmpd="sng" w="9525">
            <a:solidFill>
              <a:schemeClr val="dk2"/>
            </a:solidFill>
            <a:prstDash val="solid"/>
            <a:round/>
            <a:headEnd len="med" w="med" type="none"/>
            <a:tailEnd len="med" w="med" type="none"/>
          </a:ln>
        </p:spPr>
      </p:cxnSp>
      <p:pic>
        <p:nvPicPr>
          <p:cNvPr id="247" name="Google Shape;247;p60"/>
          <p:cNvPicPr preferRelativeResize="0"/>
          <p:nvPr/>
        </p:nvPicPr>
        <p:blipFill>
          <a:blip r:embed="rId4">
            <a:alphaModFix/>
          </a:blip>
          <a:stretch>
            <a:fillRect/>
          </a:stretch>
        </p:blipFill>
        <p:spPr>
          <a:xfrm>
            <a:off x="8080425" y="120313"/>
            <a:ext cx="771601" cy="771601"/>
          </a:xfrm>
          <a:prstGeom prst="rect">
            <a:avLst/>
          </a:prstGeom>
          <a:noFill/>
          <a:ln>
            <a:noFill/>
          </a:ln>
        </p:spPr>
      </p:pic>
      <p:pic>
        <p:nvPicPr>
          <p:cNvPr id="248" name="Google Shape;248;p60"/>
          <p:cNvPicPr preferRelativeResize="0"/>
          <p:nvPr/>
        </p:nvPicPr>
        <p:blipFill>
          <a:blip r:embed="rId5">
            <a:alphaModFix/>
          </a:blip>
          <a:stretch>
            <a:fillRect/>
          </a:stretch>
        </p:blipFill>
        <p:spPr>
          <a:xfrm rot="-1190799">
            <a:off x="215363" y="2641135"/>
            <a:ext cx="2194954" cy="2194954"/>
          </a:xfrm>
          <a:prstGeom prst="rect">
            <a:avLst/>
          </a:prstGeom>
          <a:noFill/>
          <a:ln>
            <a:noFill/>
          </a:ln>
        </p:spPr>
      </p:pic>
      <p:sp>
        <p:nvSpPr>
          <p:cNvPr id="249" name="Google Shape;249;p60"/>
          <p:cNvSpPr txBox="1"/>
          <p:nvPr/>
        </p:nvSpPr>
        <p:spPr>
          <a:xfrm flipH="1" rot="-60361">
            <a:off x="1107830" y="1672985"/>
            <a:ext cx="7398540" cy="2001029"/>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5900">
                <a:solidFill>
                  <a:schemeClr val="dk1"/>
                </a:solidFill>
                <a:latin typeface="Anybody"/>
                <a:ea typeface="Anybody"/>
                <a:cs typeface="Anybody"/>
                <a:sym typeface="Anybody"/>
              </a:rPr>
              <a:t>Script de Python </a:t>
            </a:r>
            <a:r>
              <a:rPr lang="en" sz="5900">
                <a:solidFill>
                  <a:schemeClr val="dk1"/>
                </a:solidFill>
                <a:latin typeface="Anybody"/>
                <a:ea typeface="Anybody"/>
                <a:cs typeface="Anybody"/>
                <a:sym typeface="Anybody"/>
              </a:rPr>
              <a:t>en Power BI</a:t>
            </a:r>
            <a:endParaRPr sz="5900">
              <a:solidFill>
                <a:schemeClr val="dk1"/>
              </a:solidFill>
              <a:latin typeface="Anybody"/>
              <a:ea typeface="Anybody"/>
              <a:cs typeface="Anybody"/>
              <a:sym typeface="Anybod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61"/>
          <p:cNvSpPr txBox="1"/>
          <p:nvPr/>
        </p:nvSpPr>
        <p:spPr>
          <a:xfrm>
            <a:off x="1082875" y="6058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¿Cómo?</a:t>
            </a:r>
            <a:endParaRPr b="1" sz="4000">
              <a:solidFill>
                <a:schemeClr val="dk1"/>
              </a:solidFill>
              <a:latin typeface="Anybody"/>
              <a:ea typeface="Anybody"/>
              <a:cs typeface="Anybody"/>
              <a:sym typeface="Anybody"/>
            </a:endParaRPr>
          </a:p>
        </p:txBody>
      </p:sp>
      <p:sp>
        <p:nvSpPr>
          <p:cNvPr id="255" name="Google Shape;255;p61"/>
          <p:cNvSpPr txBox="1"/>
          <p:nvPr/>
        </p:nvSpPr>
        <p:spPr>
          <a:xfrm>
            <a:off x="529675" y="1364800"/>
            <a:ext cx="8038200" cy="2528400"/>
          </a:xfrm>
          <a:prstGeom prst="rect">
            <a:avLst/>
          </a:prstGeom>
          <a:noFill/>
          <a:ln>
            <a:noFill/>
          </a:ln>
        </p:spPr>
        <p:txBody>
          <a:bodyPr anchorCtr="0" anchor="t" bIns="91425" lIns="91425" spcFirstLastPara="1" rIns="91425" wrap="square" tIns="91425">
            <a:noAutofit/>
          </a:bodyPr>
          <a:lstStyle/>
          <a:p>
            <a:pPr indent="-349250" lvl="0" marL="457200" rtl="0" algn="just">
              <a:lnSpc>
                <a:spcPct val="110000"/>
              </a:lnSpc>
              <a:spcBef>
                <a:spcPts val="5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En Power BI, se pueden ejecutar scripts de Python e importar los conjuntos de datos resultantes en un modelo de datos de Power BI Desktop.</a:t>
            </a:r>
            <a:endParaRPr sz="1900">
              <a:solidFill>
                <a:schemeClr val="dk1"/>
              </a:solidFill>
              <a:latin typeface="Anybody"/>
              <a:ea typeface="Anybody"/>
              <a:cs typeface="Anybody"/>
              <a:sym typeface="Anybody"/>
            </a:endParaRPr>
          </a:p>
          <a:p>
            <a:pPr indent="-349250" lvl="0" marL="457200" rtl="0" algn="just">
              <a:lnSpc>
                <a:spcPct val="110000"/>
              </a:lnSpc>
              <a:spcBef>
                <a:spcPts val="500"/>
              </a:spcBef>
              <a:spcAft>
                <a:spcPts val="500"/>
              </a:spcAft>
              <a:buClr>
                <a:schemeClr val="dk1"/>
              </a:buClr>
              <a:buSzPts val="1900"/>
              <a:buFont typeface="Anybody"/>
              <a:buChar char="➜"/>
            </a:pPr>
            <a:r>
              <a:rPr lang="en" sz="1900">
                <a:solidFill>
                  <a:schemeClr val="dk1"/>
                </a:solidFill>
                <a:latin typeface="Anybody"/>
                <a:ea typeface="Anybody"/>
                <a:cs typeface="Anybody"/>
                <a:sym typeface="Anybody"/>
              </a:rPr>
              <a:t>La integración de Power BI con Python requiere la instalación de dos paquetes de Python:</a:t>
            </a:r>
            <a:endParaRPr sz="1900">
              <a:solidFill>
                <a:schemeClr val="dk1"/>
              </a:solidFill>
              <a:latin typeface="Anybody"/>
              <a:ea typeface="Anybody"/>
              <a:cs typeface="Anybody"/>
              <a:sym typeface="Anybody"/>
            </a:endParaRPr>
          </a:p>
        </p:txBody>
      </p:sp>
      <p:pic>
        <p:nvPicPr>
          <p:cNvPr id="256" name="Google Shape;256;p61"/>
          <p:cNvPicPr preferRelativeResize="0"/>
          <p:nvPr/>
        </p:nvPicPr>
        <p:blipFill>
          <a:blip r:embed="rId4">
            <a:alphaModFix/>
          </a:blip>
          <a:stretch>
            <a:fillRect/>
          </a:stretch>
        </p:blipFill>
        <p:spPr>
          <a:xfrm>
            <a:off x="1082877" y="3351848"/>
            <a:ext cx="3516774" cy="1421825"/>
          </a:xfrm>
          <a:prstGeom prst="rect">
            <a:avLst/>
          </a:prstGeom>
          <a:noFill/>
          <a:ln>
            <a:noFill/>
          </a:ln>
        </p:spPr>
      </p:pic>
      <p:pic>
        <p:nvPicPr>
          <p:cNvPr id="257" name="Google Shape;257;p61"/>
          <p:cNvPicPr preferRelativeResize="0"/>
          <p:nvPr/>
        </p:nvPicPr>
        <p:blipFill>
          <a:blip r:embed="rId5">
            <a:alphaModFix/>
          </a:blip>
          <a:stretch>
            <a:fillRect/>
          </a:stretch>
        </p:blipFill>
        <p:spPr>
          <a:xfrm>
            <a:off x="4813700" y="3617113"/>
            <a:ext cx="3694500" cy="73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62"/>
          <p:cNvSpPr txBox="1"/>
          <p:nvPr/>
        </p:nvSpPr>
        <p:spPr>
          <a:xfrm>
            <a:off x="631025" y="377275"/>
            <a:ext cx="7286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Habilitar secuencias de comandos de Python</a:t>
            </a:r>
            <a:endParaRPr b="1" sz="4000">
              <a:solidFill>
                <a:schemeClr val="dk1"/>
              </a:solidFill>
              <a:latin typeface="Anybody"/>
              <a:ea typeface="Anybody"/>
              <a:cs typeface="Anybody"/>
              <a:sym typeface="Anybody"/>
            </a:endParaRPr>
          </a:p>
        </p:txBody>
      </p:sp>
      <p:sp>
        <p:nvSpPr>
          <p:cNvPr id="263" name="Google Shape;263;p62"/>
          <p:cNvSpPr txBox="1"/>
          <p:nvPr/>
        </p:nvSpPr>
        <p:spPr>
          <a:xfrm>
            <a:off x="467250" y="1707600"/>
            <a:ext cx="8209500" cy="3359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500"/>
              </a:spcBef>
              <a:spcAft>
                <a:spcPts val="0"/>
              </a:spcAft>
              <a:buNone/>
            </a:pPr>
            <a:r>
              <a:rPr lang="en" sz="1800">
                <a:solidFill>
                  <a:schemeClr val="dk1"/>
                </a:solidFill>
                <a:latin typeface="Anybody"/>
                <a:ea typeface="Anybody"/>
                <a:cs typeface="Anybody"/>
                <a:sym typeface="Anybody"/>
              </a:rPr>
              <a:t>Para habilitar las secuencias de comandos de Python:</a:t>
            </a:r>
            <a:endParaRPr sz="1800">
              <a:solidFill>
                <a:schemeClr val="dk1"/>
              </a:solidFill>
              <a:latin typeface="Anybody"/>
              <a:ea typeface="Anybody"/>
              <a:cs typeface="Anybody"/>
              <a:sym typeface="Anybody"/>
            </a:endParaRPr>
          </a:p>
          <a:p>
            <a:pPr indent="-342900" lvl="0" marL="457200" rtl="0" algn="just">
              <a:lnSpc>
                <a:spcPct val="100000"/>
              </a:lnSpc>
              <a:spcBef>
                <a:spcPts val="1500"/>
              </a:spcBef>
              <a:spcAft>
                <a:spcPts val="0"/>
              </a:spcAft>
              <a:buClr>
                <a:schemeClr val="dk1"/>
              </a:buClr>
              <a:buSzPts val="1800"/>
              <a:buFont typeface="Anybody"/>
              <a:buAutoNum type="arabicPeriod"/>
            </a:pPr>
            <a:r>
              <a:rPr lang="en" sz="1800">
                <a:solidFill>
                  <a:schemeClr val="dk1"/>
                </a:solidFill>
                <a:latin typeface="Anybody"/>
                <a:ea typeface="Anybody"/>
                <a:cs typeface="Anybody"/>
                <a:sym typeface="Anybody"/>
              </a:rPr>
              <a:t>En Power BI Desktop, seleccionar: </a:t>
            </a:r>
            <a:endParaRPr sz="1800">
              <a:solidFill>
                <a:schemeClr val="dk1"/>
              </a:solidFill>
              <a:latin typeface="Anybody"/>
              <a:ea typeface="Anybody"/>
              <a:cs typeface="Anybody"/>
              <a:sym typeface="Anybody"/>
            </a:endParaRPr>
          </a:p>
          <a:p>
            <a:pPr indent="0" lvl="0" marL="457200" rtl="0" algn="just">
              <a:lnSpc>
                <a:spcPct val="100000"/>
              </a:lnSpc>
              <a:spcBef>
                <a:spcPts val="500"/>
              </a:spcBef>
              <a:spcAft>
                <a:spcPts val="0"/>
              </a:spcAft>
              <a:buNone/>
            </a:pPr>
            <a:r>
              <a:rPr lang="en" sz="1800">
                <a:solidFill>
                  <a:srgbClr val="7600FF"/>
                </a:solidFill>
                <a:latin typeface="Anybody"/>
                <a:ea typeface="Anybody"/>
                <a:cs typeface="Anybody"/>
                <a:sym typeface="Anybody"/>
              </a:rPr>
              <a:t>Archivo </a:t>
            </a:r>
            <a:r>
              <a:rPr lang="en" sz="1800">
                <a:solidFill>
                  <a:schemeClr val="dk1"/>
                </a:solidFill>
                <a:latin typeface="Anybody"/>
                <a:ea typeface="Anybody"/>
                <a:cs typeface="Anybody"/>
                <a:sym typeface="Anybody"/>
              </a:rPr>
              <a:t>&gt; </a:t>
            </a:r>
            <a:r>
              <a:rPr lang="en" sz="1800">
                <a:solidFill>
                  <a:srgbClr val="7600FF"/>
                </a:solidFill>
                <a:latin typeface="Anybody"/>
                <a:ea typeface="Anybody"/>
                <a:cs typeface="Anybody"/>
                <a:sym typeface="Anybody"/>
              </a:rPr>
              <a:t>Opciones y configuración</a:t>
            </a:r>
            <a:r>
              <a:rPr lang="en" sz="1800">
                <a:solidFill>
                  <a:schemeClr val="dk1"/>
                </a:solidFill>
                <a:latin typeface="Anybody"/>
                <a:ea typeface="Anybody"/>
                <a:cs typeface="Anybody"/>
                <a:sym typeface="Anybody"/>
              </a:rPr>
              <a:t> &gt; </a:t>
            </a:r>
            <a:r>
              <a:rPr lang="en" sz="1800">
                <a:solidFill>
                  <a:srgbClr val="7600FF"/>
                </a:solidFill>
                <a:latin typeface="Anybody"/>
                <a:ea typeface="Anybody"/>
                <a:cs typeface="Anybody"/>
                <a:sym typeface="Anybody"/>
              </a:rPr>
              <a:t>Opciones </a:t>
            </a:r>
            <a:r>
              <a:rPr lang="en" sz="1800">
                <a:solidFill>
                  <a:schemeClr val="dk1"/>
                </a:solidFill>
                <a:latin typeface="Anybody"/>
                <a:ea typeface="Anybody"/>
                <a:cs typeface="Anybody"/>
                <a:sym typeface="Anybody"/>
              </a:rPr>
              <a:t>&gt; </a:t>
            </a:r>
            <a:r>
              <a:rPr lang="en" sz="1800">
                <a:solidFill>
                  <a:srgbClr val="7600FF"/>
                </a:solidFill>
                <a:latin typeface="Anybody"/>
                <a:ea typeface="Anybody"/>
                <a:cs typeface="Anybody"/>
                <a:sym typeface="Anybody"/>
              </a:rPr>
              <a:t>Creación de scripts de Python</a:t>
            </a:r>
            <a:r>
              <a:rPr lang="en" sz="1800">
                <a:solidFill>
                  <a:schemeClr val="dk1"/>
                </a:solidFill>
                <a:latin typeface="Anybody"/>
                <a:ea typeface="Anybody"/>
                <a:cs typeface="Anybody"/>
                <a:sym typeface="Anybody"/>
              </a:rPr>
              <a:t>. Aparecerá la página de opciones de script de Python.</a:t>
            </a:r>
            <a:endParaRPr sz="1800">
              <a:solidFill>
                <a:schemeClr val="dk1"/>
              </a:solidFill>
              <a:latin typeface="Anybody"/>
              <a:ea typeface="Anybody"/>
              <a:cs typeface="Anybody"/>
              <a:sym typeface="Anybody"/>
            </a:endParaRPr>
          </a:p>
          <a:p>
            <a:pPr indent="-342900" lvl="0" marL="457200" rtl="0" algn="just">
              <a:lnSpc>
                <a:spcPct val="100000"/>
              </a:lnSpc>
              <a:spcBef>
                <a:spcPts val="500"/>
              </a:spcBef>
              <a:spcAft>
                <a:spcPts val="0"/>
              </a:spcAft>
              <a:buClr>
                <a:schemeClr val="dk1"/>
              </a:buClr>
              <a:buSzPts val="1800"/>
              <a:buFont typeface="Anybody"/>
              <a:buAutoNum type="arabicPeriod"/>
            </a:pPr>
            <a:r>
              <a:rPr lang="en" sz="1800">
                <a:solidFill>
                  <a:schemeClr val="dk1"/>
                </a:solidFill>
                <a:latin typeface="Anybody"/>
                <a:ea typeface="Anybody"/>
                <a:cs typeface="Anybody"/>
                <a:sym typeface="Anybody"/>
              </a:rPr>
              <a:t>Si es necesario, especificar la ruta de instalación local de Python en Directorios principales de Python detectados.</a:t>
            </a:r>
            <a:endParaRPr sz="1800">
              <a:solidFill>
                <a:schemeClr val="dk1"/>
              </a:solidFill>
              <a:latin typeface="Anybody"/>
              <a:ea typeface="Anybody"/>
              <a:cs typeface="Anybody"/>
              <a:sym typeface="Anybody"/>
            </a:endParaRPr>
          </a:p>
          <a:p>
            <a:pPr indent="-342900" lvl="0" marL="457200" rtl="0" algn="just">
              <a:lnSpc>
                <a:spcPct val="100000"/>
              </a:lnSpc>
              <a:spcBef>
                <a:spcPts val="500"/>
              </a:spcBef>
              <a:spcAft>
                <a:spcPts val="0"/>
              </a:spcAft>
              <a:buClr>
                <a:schemeClr val="dk1"/>
              </a:buClr>
              <a:buSzPts val="1800"/>
              <a:buFont typeface="Anybody"/>
              <a:buAutoNum type="arabicPeriod"/>
            </a:pPr>
            <a:r>
              <a:rPr lang="en" sz="1800">
                <a:solidFill>
                  <a:schemeClr val="dk1"/>
                </a:solidFill>
                <a:latin typeface="Anybody"/>
                <a:ea typeface="Anybody"/>
                <a:cs typeface="Anybody"/>
                <a:sym typeface="Anybody"/>
              </a:rPr>
              <a:t>Seleccionar </a:t>
            </a:r>
            <a:r>
              <a:rPr lang="en" sz="1800">
                <a:solidFill>
                  <a:srgbClr val="7600FF"/>
                </a:solidFill>
                <a:latin typeface="Anybody"/>
                <a:ea typeface="Anybody"/>
                <a:cs typeface="Anybody"/>
                <a:sym typeface="Anybody"/>
              </a:rPr>
              <a:t>Aceptar</a:t>
            </a:r>
            <a:r>
              <a:rPr lang="en" sz="1800">
                <a:solidFill>
                  <a:schemeClr val="dk1"/>
                </a:solidFill>
                <a:latin typeface="Anybody"/>
                <a:ea typeface="Anybody"/>
                <a:cs typeface="Anybody"/>
                <a:sym typeface="Anybody"/>
              </a:rPr>
              <a:t>.</a:t>
            </a:r>
            <a:endParaRPr sz="1800">
              <a:solidFill>
                <a:schemeClr val="dk1"/>
              </a:solidFill>
              <a:latin typeface="Anybody"/>
              <a:ea typeface="Anybody"/>
              <a:cs typeface="Anybody"/>
              <a:sym typeface="Anybody"/>
            </a:endParaRPr>
          </a:p>
          <a:p>
            <a:pPr indent="0" lvl="0" marL="0" rtl="0" algn="just">
              <a:lnSpc>
                <a:spcPct val="100000"/>
              </a:lnSpc>
              <a:spcBef>
                <a:spcPts val="1500"/>
              </a:spcBef>
              <a:spcAft>
                <a:spcPts val="500"/>
              </a:spcAft>
              <a:buNone/>
            </a:pPr>
            <a:r>
              <a:rPr lang="en" sz="1800">
                <a:solidFill>
                  <a:schemeClr val="dk1"/>
                </a:solidFill>
                <a:latin typeface="Anybody"/>
                <a:ea typeface="Anybody"/>
                <a:cs typeface="Anybody"/>
                <a:sym typeface="Anybody"/>
              </a:rPr>
              <a:t>Una vez que se especifique la instalación de Python, estará listo para comenzar a ejecutar scripts de Python en Power BI Desktop.</a:t>
            </a:r>
            <a:endParaRPr sz="1800">
              <a:solidFill>
                <a:schemeClr val="dk1"/>
              </a:solidFill>
              <a:latin typeface="Anybody"/>
              <a:ea typeface="Anybody"/>
              <a:cs typeface="Anybody"/>
              <a:sym typeface="Anybod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63"/>
          <p:cNvSpPr txBox="1"/>
          <p:nvPr/>
        </p:nvSpPr>
        <p:spPr>
          <a:xfrm>
            <a:off x="404825" y="605875"/>
            <a:ext cx="8382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Preparar un script de Python</a:t>
            </a:r>
            <a:endParaRPr b="1" sz="4000">
              <a:solidFill>
                <a:schemeClr val="dk1"/>
              </a:solidFill>
              <a:latin typeface="Anybody"/>
              <a:ea typeface="Anybody"/>
              <a:cs typeface="Anybody"/>
              <a:sym typeface="Anybody"/>
            </a:endParaRPr>
          </a:p>
        </p:txBody>
      </p:sp>
      <p:sp>
        <p:nvSpPr>
          <p:cNvPr id="269" name="Google Shape;269;p63"/>
          <p:cNvSpPr txBox="1"/>
          <p:nvPr/>
        </p:nvSpPr>
        <p:spPr>
          <a:xfrm>
            <a:off x="529675" y="1364800"/>
            <a:ext cx="8038200" cy="1457100"/>
          </a:xfrm>
          <a:prstGeom prst="rect">
            <a:avLst/>
          </a:prstGeom>
          <a:noFill/>
          <a:ln>
            <a:noFill/>
          </a:ln>
        </p:spPr>
        <p:txBody>
          <a:bodyPr anchorCtr="0" anchor="t" bIns="91425" lIns="91425" spcFirstLastPara="1" rIns="91425" wrap="square" tIns="91425">
            <a:noAutofit/>
          </a:bodyPr>
          <a:lstStyle/>
          <a:p>
            <a:pPr indent="-349250" lvl="0" marL="457200" rtl="0" algn="just">
              <a:lnSpc>
                <a:spcPct val="110000"/>
              </a:lnSpc>
              <a:spcBef>
                <a:spcPts val="500"/>
              </a:spcBef>
              <a:spcAft>
                <a:spcPts val="0"/>
              </a:spcAft>
              <a:buClr>
                <a:schemeClr val="dk1"/>
              </a:buClr>
              <a:buSzPts val="1900"/>
              <a:buFont typeface="Anybody"/>
              <a:buChar char="➜"/>
            </a:pPr>
            <a:r>
              <a:rPr lang="en" sz="1900">
                <a:solidFill>
                  <a:schemeClr val="dk1"/>
                </a:solidFill>
                <a:latin typeface="Anybody"/>
                <a:ea typeface="Anybody"/>
                <a:cs typeface="Anybody"/>
                <a:sym typeface="Anybody"/>
              </a:rPr>
              <a:t>Primero, crear un script en su entorno de desarrollo local de Python y asegurarse de que se ejecute correctamente.</a:t>
            </a:r>
            <a:endParaRPr sz="1900">
              <a:solidFill>
                <a:schemeClr val="dk1"/>
              </a:solidFill>
              <a:latin typeface="Anybody"/>
              <a:ea typeface="Anybody"/>
              <a:cs typeface="Anybody"/>
              <a:sym typeface="Anybody"/>
            </a:endParaRPr>
          </a:p>
          <a:p>
            <a:pPr indent="0" lvl="0" marL="0" rtl="0" algn="just">
              <a:lnSpc>
                <a:spcPct val="110000"/>
              </a:lnSpc>
              <a:spcBef>
                <a:spcPts val="1500"/>
              </a:spcBef>
              <a:spcAft>
                <a:spcPts val="500"/>
              </a:spcAft>
              <a:buNone/>
            </a:pPr>
            <a:r>
              <a:rPr lang="en" sz="1900">
                <a:solidFill>
                  <a:schemeClr val="dk1"/>
                </a:solidFill>
                <a:latin typeface="Anybody"/>
                <a:ea typeface="Anybody"/>
                <a:cs typeface="Anybody"/>
                <a:sym typeface="Anybody"/>
              </a:rPr>
              <a:t>Por ejemplo:</a:t>
            </a:r>
            <a:endParaRPr sz="1900">
              <a:solidFill>
                <a:schemeClr val="dk1"/>
              </a:solidFill>
              <a:latin typeface="Anybody"/>
              <a:ea typeface="Anybody"/>
              <a:cs typeface="Anybody"/>
              <a:sym typeface="Anybody"/>
            </a:endParaRPr>
          </a:p>
        </p:txBody>
      </p:sp>
      <p:pic>
        <p:nvPicPr>
          <p:cNvPr id="270" name="Google Shape;270;p63"/>
          <p:cNvPicPr preferRelativeResize="0"/>
          <p:nvPr/>
        </p:nvPicPr>
        <p:blipFill>
          <a:blip r:embed="rId4">
            <a:alphaModFix/>
          </a:blip>
          <a:stretch>
            <a:fillRect/>
          </a:stretch>
        </p:blipFill>
        <p:spPr>
          <a:xfrm>
            <a:off x="1970325" y="2821900"/>
            <a:ext cx="5658900" cy="1204800"/>
          </a:xfrm>
          <a:prstGeom prst="rect">
            <a:avLst/>
          </a:prstGeom>
          <a:noFill/>
          <a:ln>
            <a:noFill/>
          </a:ln>
          <a:effectLst>
            <a:outerShdw blurRad="114300" rotWithShape="0" algn="bl" dir="2760000" dist="47625">
              <a:srgbClr val="000000">
                <a:alpha val="83000"/>
              </a:srgbClr>
            </a:outerShdw>
          </a:effectLst>
        </p:spPr>
      </p:pic>
      <p:sp>
        <p:nvSpPr>
          <p:cNvPr id="271" name="Google Shape;271;p63"/>
          <p:cNvSpPr txBox="1"/>
          <p:nvPr/>
        </p:nvSpPr>
        <p:spPr>
          <a:xfrm>
            <a:off x="1512075" y="4186475"/>
            <a:ext cx="7393800" cy="5640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500"/>
              </a:spcBef>
              <a:spcAft>
                <a:spcPts val="500"/>
              </a:spcAft>
              <a:buNone/>
            </a:pPr>
            <a:r>
              <a:rPr lang="en" sz="1600">
                <a:solidFill>
                  <a:schemeClr val="dk1"/>
                </a:solidFill>
                <a:latin typeface="Anybody"/>
                <a:ea typeface="Anybody"/>
                <a:cs typeface="Anybody"/>
                <a:sym typeface="Anybody"/>
              </a:rPr>
              <a:t>(</a:t>
            </a:r>
            <a:r>
              <a:rPr lang="en" sz="1600">
                <a:solidFill>
                  <a:schemeClr val="dk1"/>
                </a:solidFill>
                <a:latin typeface="Anybody"/>
                <a:ea typeface="Anybody"/>
                <a:cs typeface="Anybody"/>
                <a:sym typeface="Anybody"/>
              </a:rPr>
              <a:t>script de Python simple que importa pandas y usa un DataFrame)</a:t>
            </a:r>
            <a:endParaRPr sz="1600">
              <a:solidFill>
                <a:schemeClr val="dk1"/>
              </a:solidFill>
              <a:latin typeface="Anybody"/>
              <a:ea typeface="Anybody"/>
              <a:cs typeface="Anybody"/>
              <a:sym typeface="Anybod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64"/>
          <p:cNvSpPr txBox="1"/>
          <p:nvPr/>
        </p:nvSpPr>
        <p:spPr>
          <a:xfrm>
            <a:off x="404825" y="605875"/>
            <a:ext cx="8382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Preparar un script de Python</a:t>
            </a:r>
            <a:endParaRPr b="1" sz="4000">
              <a:solidFill>
                <a:schemeClr val="dk1"/>
              </a:solidFill>
              <a:latin typeface="Anybody"/>
              <a:ea typeface="Anybody"/>
              <a:cs typeface="Anybody"/>
              <a:sym typeface="Anybody"/>
            </a:endParaRPr>
          </a:p>
        </p:txBody>
      </p:sp>
      <p:sp>
        <p:nvSpPr>
          <p:cNvPr id="277" name="Google Shape;277;p64"/>
          <p:cNvSpPr txBox="1"/>
          <p:nvPr/>
        </p:nvSpPr>
        <p:spPr>
          <a:xfrm>
            <a:off x="529675" y="1364800"/>
            <a:ext cx="8144700" cy="35406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500"/>
              </a:spcBef>
              <a:spcAft>
                <a:spcPts val="0"/>
              </a:spcAft>
              <a:buNone/>
            </a:pPr>
            <a:r>
              <a:rPr lang="en" sz="1900" u="sng">
                <a:solidFill>
                  <a:schemeClr val="dk1"/>
                </a:solidFill>
                <a:latin typeface="Anybody"/>
                <a:ea typeface="Anybody"/>
                <a:cs typeface="Anybody"/>
                <a:sym typeface="Anybody"/>
              </a:rPr>
              <a:t>L</a:t>
            </a:r>
            <a:r>
              <a:rPr lang="en" sz="1900" u="sng">
                <a:solidFill>
                  <a:schemeClr val="dk1"/>
                </a:solidFill>
                <a:latin typeface="Anybody"/>
                <a:ea typeface="Anybody"/>
                <a:cs typeface="Anybody"/>
                <a:sym typeface="Anybody"/>
              </a:rPr>
              <a:t>imitaciones</a:t>
            </a:r>
            <a:r>
              <a:rPr lang="en" sz="1700">
                <a:solidFill>
                  <a:schemeClr val="dk1"/>
                </a:solidFill>
                <a:latin typeface="Anybody"/>
                <a:ea typeface="Anybody"/>
                <a:cs typeface="Anybody"/>
                <a:sym typeface="Anybody"/>
              </a:rPr>
              <a:t>:</a:t>
            </a:r>
            <a:endParaRPr sz="1700">
              <a:solidFill>
                <a:schemeClr val="dk1"/>
              </a:solidFill>
              <a:latin typeface="Anybody"/>
              <a:ea typeface="Anybody"/>
              <a:cs typeface="Anybody"/>
              <a:sym typeface="Anybody"/>
            </a:endParaRPr>
          </a:p>
          <a:p>
            <a:pPr indent="-336550" lvl="0" marL="457200" rtl="0" algn="just">
              <a:lnSpc>
                <a:spcPct val="110000"/>
              </a:lnSpc>
              <a:spcBef>
                <a:spcPts val="500"/>
              </a:spcBef>
              <a:spcAft>
                <a:spcPts val="0"/>
              </a:spcAft>
              <a:buClr>
                <a:schemeClr val="dk1"/>
              </a:buClr>
              <a:buSzPts val="1700"/>
              <a:buFont typeface="Anybody"/>
              <a:buChar char="➜"/>
            </a:pPr>
            <a:r>
              <a:rPr lang="en" sz="1700">
                <a:solidFill>
                  <a:schemeClr val="dk1"/>
                </a:solidFill>
                <a:latin typeface="Anybody"/>
                <a:ea typeface="Anybody"/>
                <a:cs typeface="Anybody"/>
                <a:sym typeface="Anybody"/>
              </a:rPr>
              <a:t>Sólo se importan tramas de datos pandas (los datos a importar a Power BI deben estar representados en un DataFrame).</a:t>
            </a:r>
            <a:endParaRPr sz="1700">
              <a:solidFill>
                <a:schemeClr val="dk1"/>
              </a:solidFill>
              <a:latin typeface="Anybody"/>
              <a:ea typeface="Anybody"/>
              <a:cs typeface="Anybody"/>
              <a:sym typeface="Anybody"/>
            </a:endParaRPr>
          </a:p>
          <a:p>
            <a:pPr indent="-336550" lvl="0" marL="457200" rtl="0" algn="just">
              <a:lnSpc>
                <a:spcPct val="110000"/>
              </a:lnSpc>
              <a:spcBef>
                <a:spcPts val="500"/>
              </a:spcBef>
              <a:spcAft>
                <a:spcPts val="0"/>
              </a:spcAft>
              <a:buClr>
                <a:schemeClr val="dk1"/>
              </a:buClr>
              <a:buSzPts val="1700"/>
              <a:buFont typeface="Anybody"/>
              <a:buChar char="➜"/>
            </a:pPr>
            <a:r>
              <a:rPr lang="en" sz="1700">
                <a:solidFill>
                  <a:schemeClr val="dk1"/>
                </a:solidFill>
                <a:latin typeface="Anybody"/>
                <a:ea typeface="Anybody"/>
                <a:cs typeface="Anybody"/>
                <a:sym typeface="Anybody"/>
              </a:rPr>
              <a:t>Cualquier script de Python que se ejecute durante más de 30 minutos de tiempo de espera devolverá un error.</a:t>
            </a:r>
            <a:endParaRPr sz="1700">
              <a:solidFill>
                <a:schemeClr val="dk1"/>
              </a:solidFill>
              <a:latin typeface="Anybody"/>
              <a:ea typeface="Anybody"/>
              <a:cs typeface="Anybody"/>
              <a:sym typeface="Anybody"/>
            </a:endParaRPr>
          </a:p>
          <a:p>
            <a:pPr indent="-336550" lvl="0" marL="457200" rtl="0" algn="just">
              <a:lnSpc>
                <a:spcPct val="110000"/>
              </a:lnSpc>
              <a:spcBef>
                <a:spcPts val="500"/>
              </a:spcBef>
              <a:spcAft>
                <a:spcPts val="0"/>
              </a:spcAft>
              <a:buClr>
                <a:schemeClr val="dk1"/>
              </a:buClr>
              <a:buSzPts val="1700"/>
              <a:buFont typeface="Anybody"/>
              <a:buChar char="➜"/>
            </a:pPr>
            <a:r>
              <a:rPr lang="en" sz="1700">
                <a:solidFill>
                  <a:schemeClr val="dk1"/>
                </a:solidFill>
                <a:latin typeface="Anybody"/>
                <a:ea typeface="Anybody"/>
                <a:cs typeface="Anybody"/>
                <a:sym typeface="Anybody"/>
              </a:rPr>
              <a:t>Las llamadas interactivas en el script de Python, como esperar la entrada del usuario, detienen la ejecución del script.</a:t>
            </a:r>
            <a:endParaRPr sz="1700">
              <a:solidFill>
                <a:schemeClr val="dk1"/>
              </a:solidFill>
              <a:latin typeface="Anybody"/>
              <a:ea typeface="Anybody"/>
              <a:cs typeface="Anybody"/>
              <a:sym typeface="Anybody"/>
            </a:endParaRPr>
          </a:p>
          <a:p>
            <a:pPr indent="-336550" lvl="0" marL="457200" rtl="0" algn="just">
              <a:lnSpc>
                <a:spcPct val="110000"/>
              </a:lnSpc>
              <a:spcBef>
                <a:spcPts val="500"/>
              </a:spcBef>
              <a:spcAft>
                <a:spcPts val="0"/>
              </a:spcAft>
              <a:buClr>
                <a:schemeClr val="dk1"/>
              </a:buClr>
              <a:buSzPts val="1700"/>
              <a:buFont typeface="Anybody"/>
              <a:buChar char="➜"/>
            </a:pPr>
            <a:r>
              <a:rPr lang="en" sz="1700">
                <a:solidFill>
                  <a:schemeClr val="dk1"/>
                </a:solidFill>
                <a:latin typeface="Anybody"/>
                <a:ea typeface="Anybody"/>
                <a:cs typeface="Anybody"/>
                <a:sym typeface="Anybody"/>
              </a:rPr>
              <a:t>Al establecer el directorio de trabajo dentro del script de Python, debe definir una ruta completa al directorio de trabajo, en lugar de una ruta relativa.</a:t>
            </a:r>
            <a:endParaRPr sz="1700">
              <a:solidFill>
                <a:schemeClr val="dk1"/>
              </a:solidFill>
              <a:latin typeface="Anybody"/>
              <a:ea typeface="Anybody"/>
              <a:cs typeface="Anybody"/>
              <a:sym typeface="Anybody"/>
            </a:endParaRPr>
          </a:p>
          <a:p>
            <a:pPr indent="-336550" lvl="0" marL="457200" rtl="0" algn="just">
              <a:lnSpc>
                <a:spcPct val="110000"/>
              </a:lnSpc>
              <a:spcBef>
                <a:spcPts val="500"/>
              </a:spcBef>
              <a:spcAft>
                <a:spcPts val="0"/>
              </a:spcAft>
              <a:buClr>
                <a:schemeClr val="dk1"/>
              </a:buClr>
              <a:buSzPts val="1700"/>
              <a:buFont typeface="Anybody"/>
              <a:buChar char="➜"/>
            </a:pPr>
            <a:r>
              <a:rPr lang="en" sz="1700">
                <a:solidFill>
                  <a:schemeClr val="dk1"/>
                </a:solidFill>
                <a:latin typeface="Anybody"/>
                <a:ea typeface="Anybody"/>
                <a:cs typeface="Anybody"/>
                <a:sym typeface="Anybody"/>
              </a:rPr>
              <a:t>Actualmente no se admiten tablas anidadas.</a:t>
            </a:r>
            <a:endParaRPr sz="1700">
              <a:solidFill>
                <a:schemeClr val="dk1"/>
              </a:solidFill>
              <a:latin typeface="Anybody"/>
              <a:ea typeface="Anybody"/>
              <a:cs typeface="Anybody"/>
              <a:sym typeface="Anybody"/>
            </a:endParaRPr>
          </a:p>
          <a:p>
            <a:pPr indent="0" lvl="0" marL="0" rtl="0" algn="just">
              <a:lnSpc>
                <a:spcPct val="110000"/>
              </a:lnSpc>
              <a:spcBef>
                <a:spcPts val="1500"/>
              </a:spcBef>
              <a:spcAft>
                <a:spcPts val="500"/>
              </a:spcAft>
              <a:buNone/>
            </a:pPr>
            <a:r>
              <a:t/>
            </a:r>
            <a:endParaRPr sz="1700">
              <a:solidFill>
                <a:schemeClr val="dk1"/>
              </a:solidFill>
              <a:latin typeface="Anybody"/>
              <a:ea typeface="Anybody"/>
              <a:cs typeface="Anybody"/>
              <a:sym typeface="Anybod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